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63" r:id="rId3"/>
    <p:sldId id="413" r:id="rId4"/>
    <p:sldId id="414" r:id="rId5"/>
    <p:sldId id="415" r:id="rId6"/>
    <p:sldId id="416" r:id="rId7"/>
    <p:sldId id="417" r:id="rId8"/>
    <p:sldId id="400" r:id="rId9"/>
    <p:sldId id="418" r:id="rId10"/>
    <p:sldId id="264" r:id="rId11"/>
    <p:sldId id="420" r:id="rId12"/>
    <p:sldId id="398" r:id="rId13"/>
    <p:sldId id="399" r:id="rId14"/>
    <p:sldId id="403" r:id="rId15"/>
    <p:sldId id="402" r:id="rId16"/>
    <p:sldId id="419" r:id="rId17"/>
    <p:sldId id="407" r:id="rId18"/>
    <p:sldId id="405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9" autoAdjust="0"/>
    <p:restoredTop sz="94660"/>
  </p:normalViewPr>
  <p:slideViewPr>
    <p:cSldViewPr snapToGrid="0">
      <p:cViewPr>
        <p:scale>
          <a:sx n="78" d="100"/>
          <a:sy n="78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F6232-0EAD-F2D2-CEEF-EAE2E4643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5E3DC5-22D1-B7B1-5979-0BFD66000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CAF83D-78E8-CC7C-9DA2-21EE60B4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8C7EE6-8FA0-07C1-90C3-87EA30EB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F59F3-5862-4857-6CA3-0FF38DFA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073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DDA5C-8A16-49D4-4FC2-DF3D7D5F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848AC4-25C7-4C74-DA05-D3D5BAB8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37FAA3-D6AB-A672-6F40-8E41BAD22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244C19-24F5-D326-6745-39AB853A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BCB191-F0EA-E70C-EFCA-B01BF522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438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87C7CF-46F6-EDEE-B7CE-7F58F14AF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1A333B-67D5-0E28-D3BE-69BDE47E5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A57541-6447-7363-347D-C44AE067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AF1474-89E6-C743-AB79-27AF8BE6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E5D06B-DA98-87BA-8FB4-DEB1E034A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52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FAD12-7FBB-207C-0AD4-97895E81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AC6869-9F66-2D0C-E0EB-64DAAEA1A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B9C77C-08F7-2680-1BA7-45171F01C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79251F-78A9-E015-8C4B-6DE1D3A4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4D4E32-6E35-6D9E-91A4-9E289B69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36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E16F3-F753-A060-AE1C-6F0A55A0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5787EC-8E3B-6926-CDEA-B009CFE1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1898D5-8D10-3DB1-A12B-E23C9C87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3753CA-E8A7-FC37-C4D7-244EE2A1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0B2922-DCA6-EC4C-3E63-4F238C1F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914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A0F2C-E332-21C1-CEBD-5148A1C1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689C8F-4D1A-DD4A-9851-FDE643219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A1ADA3-4C0A-0252-77EA-4F3EEC833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E0AF03-47A0-979D-DB7E-4EC343B7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3099B8-8BF3-7A41-97E8-F1BB8015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A376D-2E20-4F5B-E3D0-287038A6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30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9A23-42C8-79C8-C4F5-3A34C810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1CE138-B1B9-67B5-BD17-68A162781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73C045-EF68-CB3F-0486-15909F62D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6816F5F-901A-C0EB-F9D4-BF3E61FF8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0467DC-E7A3-1586-969E-150F9816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3D563C-50C2-8141-1059-81AE2B225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D15F508-B259-2077-CF41-302371D3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4BE753-D15C-DB1B-9349-782DFB2B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208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8C2B6-FE1F-C53A-DDC9-D5D00D38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B13192-D941-92C2-099C-2E70BD7B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F26D96-EE30-F2EE-25EB-86327B33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671B94B-4748-1C17-D8EE-6B9FBE0F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164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E9F20-3081-C513-7279-B52B5021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5BAE3EE-5926-8847-FC66-4309FDD4B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04A56F-91D8-1406-307F-CB6670624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92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B7D29-AD13-DFFE-5DD6-6079BB1E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98542F-660A-C9F8-F82C-5DA467890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0561F7-BCB2-144B-FE18-1D8402F3D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CE45CB-1BFC-93D4-9101-78FB9451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399294-7F97-6128-66BF-05DF6E89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FB6705-1425-C7DC-122B-286583C5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134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56770-C6B6-464C-483D-6181625F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694192-5586-24CF-230C-9DF42883A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F4ACDC-24BD-E087-4879-C2DB68304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735818-818D-9655-D7B2-0058EC51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D13394-304E-E569-912A-F9B1D2A8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F06A97-8EE9-3F8A-E936-48DDB9314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38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E15004-6879-CE1B-3F02-52BE5F4B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7EDD1B-A66E-B7A0-F7BC-576A0D5E7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62255C-F1DF-6ED9-6829-9B09D2002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89C3-01FF-41D3-ABF3-83CA7B8EF5FD}" type="datetimeFigureOut">
              <a:rPr lang="es-MX" smtClean="0"/>
              <a:t>11/03/2023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C44D1-485E-1DD3-4992-8FE874B90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CBF4CA-7D37-F974-1B9F-0B07998E3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A21BE-5072-48D3-87A5-CE455A7829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896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.mendezgarcia@quimica.unam.mx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acultad-de-quimica - Facultad de Química">
            <a:extLst>
              <a:ext uri="{FF2B5EF4-FFF2-40B4-BE49-F238E27FC236}">
                <a16:creationId xmlns:a16="http://schemas.microsoft.com/office/drawing/2014/main" id="{FB3B928C-509D-4397-9B73-175C60A57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5054830"/>
            <a:ext cx="3215679" cy="18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AM reinicia actividades este lunes – Noticieros Televisa">
            <a:extLst>
              <a:ext uri="{FF2B5EF4-FFF2-40B4-BE49-F238E27FC236}">
                <a16:creationId xmlns:a16="http://schemas.microsoft.com/office/drawing/2014/main" id="{2EF692AA-BE87-421C-86A1-5322BB13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9686"/>
            <a:ext cx="3827009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891477-4B41-44BA-9AAB-EBDACF4889EE}"/>
              </a:ext>
            </a:extLst>
          </p:cNvPr>
          <p:cNvSpPr txBox="1"/>
          <p:nvPr/>
        </p:nvSpPr>
        <p:spPr>
          <a:xfrm>
            <a:off x="2286804" y="31064"/>
            <a:ext cx="7646099" cy="1975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 NACIONAL AUTÓNOMA DE MÉXICO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FACULTAD DE QUÍMICA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Departamento: Química Analítica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positorio Institucional de la UNAM">
            <a:extLst>
              <a:ext uri="{FF2B5EF4-FFF2-40B4-BE49-F238E27FC236}">
                <a16:creationId xmlns:a16="http://schemas.microsoft.com/office/drawing/2014/main" id="{E38FA16C-8AD4-498A-A29C-75BA211E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0" y="646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bliotecas y Hemeroteca Facultad de Química - UNAM - Photos | Facebook">
            <a:extLst>
              <a:ext uri="{FF2B5EF4-FFF2-40B4-BE49-F238E27FC236}">
                <a16:creationId xmlns:a16="http://schemas.microsoft.com/office/drawing/2014/main" id="{DA7D681A-619A-4268-8387-A85D8A3A4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904" y="14862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F80DE86-E388-44F1-A547-2DA2434A5412}"/>
              </a:ext>
            </a:extLst>
          </p:cNvPr>
          <p:cNvSpPr txBox="1"/>
          <p:nvPr/>
        </p:nvSpPr>
        <p:spPr>
          <a:xfrm>
            <a:off x="3789560" y="5381764"/>
            <a:ext cx="4640586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Manuel Méndez García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Correo: </a:t>
            </a:r>
            <a:r>
              <a:rPr lang="es-MX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m.mendezgarcia@quimica.unam.mx</a:t>
            </a:r>
            <a:endParaRPr lang="es-MX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Celular: 473 120 0386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E0E661-0BC6-4D67-BEE0-F15ABE04D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471" y="1895772"/>
            <a:ext cx="2553056" cy="25435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EAE629A-1410-4F4F-8DC3-C26510147248}"/>
              </a:ext>
            </a:extLst>
          </p:cNvPr>
          <p:cNvSpPr txBox="1"/>
          <p:nvPr/>
        </p:nvSpPr>
        <p:spPr>
          <a:xfrm>
            <a:off x="7970728" y="2856722"/>
            <a:ext cx="4105301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Preguntas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0613140-C7D1-482F-A1AE-3B12784406A7}"/>
              </a:ext>
            </a:extLst>
          </p:cNvPr>
          <p:cNvSpPr txBox="1"/>
          <p:nvPr/>
        </p:nvSpPr>
        <p:spPr>
          <a:xfrm>
            <a:off x="5193283" y="4649463"/>
            <a:ext cx="1833140" cy="4053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“Biología”</a:t>
            </a:r>
            <a:endParaRPr lang="es-MX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F36C6C8-62A8-49FE-8E76-C30E59150380}"/>
              </a:ext>
            </a:extLst>
          </p:cNvPr>
          <p:cNvSpPr txBox="1"/>
          <p:nvPr/>
        </p:nvSpPr>
        <p:spPr>
          <a:xfrm>
            <a:off x="143680" y="2856722"/>
            <a:ext cx="343716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Saludos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4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Lynn Margulis y la teoría endosimbiótica">
            <a:extLst>
              <a:ext uri="{FF2B5EF4-FFF2-40B4-BE49-F238E27FC236}">
                <a16:creationId xmlns:a16="http://schemas.microsoft.com/office/drawing/2014/main" id="{76CFB67C-4B1F-F220-9519-43A438955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6785" r="11567" b="16214"/>
          <a:stretch/>
        </p:blipFill>
        <p:spPr bwMode="auto">
          <a:xfrm>
            <a:off x="5841824" y="4609048"/>
            <a:ext cx="3394421" cy="181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C5C9D33-9CF2-373B-4DE3-9A07E9CC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713" y="723378"/>
            <a:ext cx="7039426" cy="3685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96B381-25EF-A9BF-5F2D-2F4B7CF73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8909"/>
            <a:ext cx="4629796" cy="3591426"/>
          </a:xfrm>
          <a:prstGeom prst="rect">
            <a:avLst/>
          </a:prstGeom>
        </p:spPr>
      </p:pic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6EC49779-7B35-AFBE-5D13-CC02D2204660}"/>
              </a:ext>
            </a:extLst>
          </p:cNvPr>
          <p:cNvSpPr/>
          <p:nvPr/>
        </p:nvSpPr>
        <p:spPr>
          <a:xfrm>
            <a:off x="2567835" y="4415283"/>
            <a:ext cx="325677" cy="5511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DA56A32B-5FB6-941D-E391-82BFD92B1045}"/>
              </a:ext>
            </a:extLst>
          </p:cNvPr>
          <p:cNvSpPr/>
          <p:nvPr/>
        </p:nvSpPr>
        <p:spPr>
          <a:xfrm>
            <a:off x="3872630" y="4408891"/>
            <a:ext cx="325677" cy="55114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1008FD1-2757-1358-7DA6-7C8461AC8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298" y="4510160"/>
            <a:ext cx="2760841" cy="1901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A30940-0537-A268-0784-A1DDB0B2A762}"/>
              </a:ext>
            </a:extLst>
          </p:cNvPr>
          <p:cNvSpPr txBox="1"/>
          <p:nvPr/>
        </p:nvSpPr>
        <p:spPr>
          <a:xfrm>
            <a:off x="1900704" y="4960036"/>
            <a:ext cx="1659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Condiciones</a:t>
            </a:r>
          </a:p>
          <a:p>
            <a:pPr algn="ctr"/>
            <a:r>
              <a:rPr lang="es-E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000" b="1" i="0" u="none" strike="noStrike" baseline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naerobias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175741-0432-946D-6C39-31DB0BB09431}"/>
              </a:ext>
            </a:extLst>
          </p:cNvPr>
          <p:cNvSpPr txBox="1"/>
          <p:nvPr/>
        </p:nvSpPr>
        <p:spPr>
          <a:xfrm>
            <a:off x="1921035" y="6187623"/>
            <a:ext cx="1554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 oxigeno</a:t>
            </a:r>
            <a:endParaRPr lang="es-MX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E60030F2-9CD7-12F8-3710-9EAF157CB60F}"/>
              </a:ext>
            </a:extLst>
          </p:cNvPr>
          <p:cNvSpPr/>
          <p:nvPr/>
        </p:nvSpPr>
        <p:spPr>
          <a:xfrm>
            <a:off x="2482738" y="5679773"/>
            <a:ext cx="431074" cy="431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F87399-8FF9-F197-909F-CCAEE62F44A2}"/>
              </a:ext>
            </a:extLst>
          </p:cNvPr>
          <p:cNvSpPr txBox="1"/>
          <p:nvPr/>
        </p:nvSpPr>
        <p:spPr>
          <a:xfrm>
            <a:off x="3560642" y="4928592"/>
            <a:ext cx="1659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Condiciones</a:t>
            </a:r>
          </a:p>
          <a:p>
            <a:pPr algn="ctr"/>
            <a:r>
              <a:rPr lang="es-E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000" b="1" i="0" u="none" strike="noStrike" baseline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erobicas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1FBA32F3-EEE4-A71C-88EE-D96A7EAED27C}"/>
              </a:ext>
            </a:extLst>
          </p:cNvPr>
          <p:cNvSpPr/>
          <p:nvPr/>
        </p:nvSpPr>
        <p:spPr>
          <a:xfrm>
            <a:off x="4110624" y="5665393"/>
            <a:ext cx="431074" cy="431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15C7C2C-1663-F13B-735E-78024BF21D1A}"/>
              </a:ext>
            </a:extLst>
          </p:cNvPr>
          <p:cNvSpPr txBox="1"/>
          <p:nvPr/>
        </p:nvSpPr>
        <p:spPr>
          <a:xfrm>
            <a:off x="3549702" y="6110847"/>
            <a:ext cx="1554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oxigeno</a:t>
            </a:r>
            <a:endParaRPr lang="es-MX" sz="2000" i="1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CEBA3C5E-4778-0FC5-D146-B8CB3F8969ED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 flipH="1" flipV="1">
            <a:off x="2706931" y="1732461"/>
            <a:ext cx="4846615" cy="4863929"/>
          </a:xfrm>
          <a:prstGeom prst="bentConnector4">
            <a:avLst>
              <a:gd name="adj1" fmla="val -4717"/>
              <a:gd name="adj2" fmla="val 5799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Flecha: a la derecha con bandas 18">
            <a:extLst>
              <a:ext uri="{FF2B5EF4-FFF2-40B4-BE49-F238E27FC236}">
                <a16:creationId xmlns:a16="http://schemas.microsoft.com/office/drawing/2014/main" id="{53BCFEC7-3EA1-739E-B36D-7C44EF8E58BE}"/>
              </a:ext>
            </a:extLst>
          </p:cNvPr>
          <p:cNvSpPr/>
          <p:nvPr/>
        </p:nvSpPr>
        <p:spPr>
          <a:xfrm>
            <a:off x="5002797" y="6122096"/>
            <a:ext cx="898956" cy="405637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9AA8EF2-E3B5-22E9-FD4C-178618F98D22}"/>
              </a:ext>
            </a:extLst>
          </p:cNvPr>
          <p:cNvSpPr txBox="1"/>
          <p:nvPr/>
        </p:nvSpPr>
        <p:spPr>
          <a:xfrm>
            <a:off x="9248772" y="6457890"/>
            <a:ext cx="277517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Organismos procariontes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4CCC84B-9FC9-0205-755D-401D9D9B56DC}"/>
              </a:ext>
            </a:extLst>
          </p:cNvPr>
          <p:cNvSpPr txBox="1"/>
          <p:nvPr/>
        </p:nvSpPr>
        <p:spPr>
          <a:xfrm>
            <a:off x="5844595" y="6432838"/>
            <a:ext cx="287189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Organismos eucariontes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8AF78EAC-0162-9B75-B9F3-0A5093845A93}"/>
              </a:ext>
            </a:extLst>
          </p:cNvPr>
          <p:cNvSpPr/>
          <p:nvPr/>
        </p:nvSpPr>
        <p:spPr>
          <a:xfrm rot="5400000">
            <a:off x="8810361" y="6357320"/>
            <a:ext cx="325677" cy="5511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2BB751AC-64B4-F484-C69C-F321596F71AD}"/>
              </a:ext>
            </a:extLst>
          </p:cNvPr>
          <p:cNvGrpSpPr/>
          <p:nvPr/>
        </p:nvGrpSpPr>
        <p:grpSpPr>
          <a:xfrm>
            <a:off x="66992" y="4837814"/>
            <a:ext cx="1890870" cy="1595024"/>
            <a:chOff x="450937" y="4412752"/>
            <a:chExt cx="3117910" cy="2296791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966DC47-4425-5908-F338-E7C3A7A3D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177" b="40322"/>
            <a:stretch/>
          </p:blipFill>
          <p:spPr>
            <a:xfrm>
              <a:off x="450937" y="4412752"/>
              <a:ext cx="3117910" cy="2296791"/>
            </a:xfrm>
            <a:prstGeom prst="rect">
              <a:avLst/>
            </a:prstGeom>
          </p:spPr>
        </p:pic>
        <p:sp>
          <p:nvSpPr>
            <p:cNvPr id="26" name="Flecha: hacia la izquierda 25">
              <a:extLst>
                <a:ext uri="{FF2B5EF4-FFF2-40B4-BE49-F238E27FC236}">
                  <a16:creationId xmlns:a16="http://schemas.microsoft.com/office/drawing/2014/main" id="{1252185A-39EA-3640-E8A1-00D45EEF24D3}"/>
                </a:ext>
              </a:extLst>
            </p:cNvPr>
            <p:cNvSpPr/>
            <p:nvPr/>
          </p:nvSpPr>
          <p:spPr>
            <a:xfrm>
              <a:off x="2511468" y="5843391"/>
              <a:ext cx="212943" cy="22546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E924F8-F18C-B06D-3234-D920855B5F99}"/>
              </a:ext>
            </a:extLst>
          </p:cNvPr>
          <p:cNvSpPr txBox="1"/>
          <p:nvPr/>
        </p:nvSpPr>
        <p:spPr>
          <a:xfrm>
            <a:off x="1626224" y="114286"/>
            <a:ext cx="824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RESPIRACIÓN </a:t>
            </a:r>
            <a:r>
              <a:rPr lang="es-MX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ANAEROBIA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RESPIRACIÓN </a:t>
            </a:r>
            <a:r>
              <a:rPr lang="es-MX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AEROBIA</a:t>
            </a:r>
          </a:p>
        </p:txBody>
      </p:sp>
    </p:spTree>
    <p:extLst>
      <p:ext uri="{BB962C8B-B14F-4D97-AF65-F5344CB8AC3E}">
        <p14:creationId xmlns:p14="http://schemas.microsoft.com/office/powerpoint/2010/main" val="2670757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79062BB-8F88-2ECA-1899-3C238CF3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43" y="288099"/>
            <a:ext cx="2762433" cy="468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D6CDB2-B116-348E-9469-6BBA9121D856}"/>
              </a:ext>
            </a:extLst>
          </p:cNvPr>
          <p:cNvSpPr txBox="1"/>
          <p:nvPr/>
        </p:nvSpPr>
        <p:spPr>
          <a:xfrm>
            <a:off x="102832" y="5366739"/>
            <a:ext cx="5025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Cadena respiratoria y fosforilación oxidativa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5F8751-2B9F-CF1E-400B-4F9E1BEA3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82" y="5950358"/>
            <a:ext cx="12062518" cy="707638"/>
          </a:xfrm>
          <a:prstGeom prst="rect">
            <a:avLst/>
          </a:prstGeom>
        </p:spPr>
      </p:pic>
      <p:pic>
        <p:nvPicPr>
          <p:cNvPr id="1028" name="Picture 4" descr="Resultado de imagen para comida chatarra contra comida sana">
            <a:extLst>
              <a:ext uri="{FF2B5EF4-FFF2-40B4-BE49-F238E27FC236}">
                <a16:creationId xmlns:a16="http://schemas.microsoft.com/office/drawing/2014/main" id="{621C38A1-4965-7D6F-B420-9D4F078C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25620"/>
            <a:ext cx="4290432" cy="24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46A7EEC-56CB-C10E-2D56-D86AF30DA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964" y="2515356"/>
            <a:ext cx="4390503" cy="29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7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uál es la diferencia entre ANABOLISMO y CATABOLISMO? - YouTube">
            <a:extLst>
              <a:ext uri="{FF2B5EF4-FFF2-40B4-BE49-F238E27FC236}">
                <a16:creationId xmlns:a16="http://schemas.microsoft.com/office/drawing/2014/main" id="{725A9BD9-D6D8-9D08-9C68-C344E3DD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2" t="7236" r="3743" b="10125"/>
          <a:stretch/>
        </p:blipFill>
        <p:spPr bwMode="auto">
          <a:xfrm>
            <a:off x="10755536" y="26690"/>
            <a:ext cx="1436464" cy="145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B43A2A2-89E8-805F-39CA-C191CFB86945}"/>
              </a:ext>
            </a:extLst>
          </p:cNvPr>
          <p:cNvSpPr txBox="1"/>
          <p:nvPr/>
        </p:nvSpPr>
        <p:spPr>
          <a:xfrm>
            <a:off x="-2" y="20585"/>
            <a:ext cx="10755538" cy="8274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Glucolisis: </a:t>
            </a:r>
          </a:p>
          <a:p>
            <a:pPr algn="ctr">
              <a:lnSpc>
                <a:spcPct val="150000"/>
              </a:lnSpc>
            </a:pPr>
            <a:r>
              <a:rPr lang="es-MX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Reacción catabólica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citoplasma; rompe la molécula de </a:t>
            </a:r>
            <a:r>
              <a:rPr lang="es-MX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glucosa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s-MX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moléculas de ácido pirúvico (</a:t>
            </a:r>
            <a:r>
              <a:rPr lang="es-MX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piruvato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29E6BE6-F407-38F9-EC25-A4CBB3413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01"/>
          <a:stretch/>
        </p:blipFill>
        <p:spPr>
          <a:xfrm>
            <a:off x="25052" y="954995"/>
            <a:ext cx="9407047" cy="2695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E041945-583E-F112-F274-CDB6D8B43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476" y="1838103"/>
            <a:ext cx="2680503" cy="181232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1BBF802A-75C3-B6FD-77E4-2B6D33CE06A9}"/>
              </a:ext>
            </a:extLst>
          </p:cNvPr>
          <p:cNvGrpSpPr/>
          <p:nvPr/>
        </p:nvGrpSpPr>
        <p:grpSpPr>
          <a:xfrm>
            <a:off x="2517731" y="3719853"/>
            <a:ext cx="8809976" cy="2912356"/>
            <a:chOff x="2517731" y="3719853"/>
            <a:chExt cx="8809976" cy="2912356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C0483DFA-512C-EC1F-E3BA-709528ED9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4458" y="3725583"/>
              <a:ext cx="8643249" cy="2145574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B95C2C49-88D3-B9B3-0D85-825CE64B2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3299" y="5946313"/>
              <a:ext cx="4667901" cy="685896"/>
            </a:xfrm>
            <a:prstGeom prst="rect">
              <a:avLst/>
            </a:prstGeom>
          </p:spPr>
        </p:pic>
        <p:sp>
          <p:nvSpPr>
            <p:cNvPr id="35" name="Corazón 34">
              <a:extLst>
                <a:ext uri="{FF2B5EF4-FFF2-40B4-BE49-F238E27FC236}">
                  <a16:creationId xmlns:a16="http://schemas.microsoft.com/office/drawing/2014/main" id="{702B561D-7AE3-3CD6-D663-B308199D2A40}"/>
                </a:ext>
              </a:extLst>
            </p:cNvPr>
            <p:cNvSpPr/>
            <p:nvPr/>
          </p:nvSpPr>
          <p:spPr>
            <a:xfrm>
              <a:off x="2517731" y="3719853"/>
              <a:ext cx="951979" cy="2188882"/>
            </a:xfrm>
            <a:prstGeom prst="hear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162D8E8-9F4E-8325-72D5-9C06755349C0}"/>
              </a:ext>
            </a:extLst>
          </p:cNvPr>
          <p:cNvSpPr txBox="1"/>
          <p:nvPr/>
        </p:nvSpPr>
        <p:spPr>
          <a:xfrm>
            <a:off x="2217107" y="5928035"/>
            <a:ext cx="155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x PIRUVATO</a:t>
            </a:r>
          </a:p>
        </p:txBody>
      </p:sp>
      <p:sp>
        <p:nvSpPr>
          <p:cNvPr id="2" name="Flecha: a la derecha con bandas 1">
            <a:extLst>
              <a:ext uri="{FF2B5EF4-FFF2-40B4-BE49-F238E27FC236}">
                <a16:creationId xmlns:a16="http://schemas.microsoft.com/office/drawing/2014/main" id="{BDDC2187-5D7E-8B82-956B-AD73CD64A6E3}"/>
              </a:ext>
            </a:extLst>
          </p:cNvPr>
          <p:cNvSpPr/>
          <p:nvPr/>
        </p:nvSpPr>
        <p:spPr>
          <a:xfrm rot="16200000">
            <a:off x="274487" y="3345852"/>
            <a:ext cx="676406" cy="67857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3" name="Flecha: a la derecha con bandas 2">
            <a:extLst>
              <a:ext uri="{FF2B5EF4-FFF2-40B4-BE49-F238E27FC236}">
                <a16:creationId xmlns:a16="http://schemas.microsoft.com/office/drawing/2014/main" id="{4EC0882B-753A-D2A4-042A-B3696A98E258}"/>
              </a:ext>
            </a:extLst>
          </p:cNvPr>
          <p:cNvSpPr/>
          <p:nvPr/>
        </p:nvSpPr>
        <p:spPr>
          <a:xfrm rot="16200000">
            <a:off x="2685475" y="6197942"/>
            <a:ext cx="541333" cy="67857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4" name="Flecha: a la derecha con bandas 3">
            <a:extLst>
              <a:ext uri="{FF2B5EF4-FFF2-40B4-BE49-F238E27FC236}">
                <a16:creationId xmlns:a16="http://schemas.microsoft.com/office/drawing/2014/main" id="{1E01710A-AAC9-F1F7-219F-8E7A6D37510E}"/>
              </a:ext>
            </a:extLst>
          </p:cNvPr>
          <p:cNvSpPr/>
          <p:nvPr/>
        </p:nvSpPr>
        <p:spPr>
          <a:xfrm rot="16200000">
            <a:off x="6289663" y="6373086"/>
            <a:ext cx="291251" cy="67857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77B66D-CBC1-2338-2BDA-47B4BADF0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12627"/>
            <a:ext cx="2467319" cy="1333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1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04BDAB1-88A5-1A86-B37A-8295959470B8}"/>
              </a:ext>
            </a:extLst>
          </p:cNvPr>
          <p:cNvSpPr txBox="1"/>
          <p:nvPr/>
        </p:nvSpPr>
        <p:spPr>
          <a:xfrm>
            <a:off x="0" y="37578"/>
            <a:ext cx="12191999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Formación del Acetil </a:t>
            </a:r>
            <a:r>
              <a:rPr lang="es-MX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-Cada </a:t>
            </a:r>
            <a:r>
              <a:rPr lang="es-MX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piruvato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ingresa a la MITOCONDRIA y se oxida a un grupo de dos carbonos, el acetato. Dentro de la matriz mitocondrial. </a:t>
            </a:r>
          </a:p>
          <a:p>
            <a:pPr algn="just">
              <a:lnSpc>
                <a:spcPct val="150000"/>
              </a:lnSpc>
            </a:pP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-Posteriormente se combina con la </a:t>
            </a:r>
            <a:r>
              <a:rPr lang="es-MX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coenzima A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formando </a:t>
            </a:r>
            <a:r>
              <a:rPr lang="es-MX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acetil coenzima A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Se produce </a:t>
            </a:r>
            <a:r>
              <a:rPr lang="es-MX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NADH y el CO2 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libera como producto de </a:t>
            </a:r>
            <a:r>
              <a:rPr lang="es-MX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desecho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id="{58109A97-1900-7BE4-D475-B1E133D3182C}"/>
              </a:ext>
            </a:extLst>
          </p:cNvPr>
          <p:cNvCxnSpPr/>
          <p:nvPr/>
        </p:nvCxnSpPr>
        <p:spPr>
          <a:xfrm flipV="1">
            <a:off x="1215025" y="375781"/>
            <a:ext cx="3169085" cy="413359"/>
          </a:xfrm>
          <a:prstGeom prst="bentConnector3">
            <a:avLst>
              <a:gd name="adj1" fmla="val -5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6F645F63-6BDC-C55E-7721-2E42463DEBE8}"/>
              </a:ext>
            </a:extLst>
          </p:cNvPr>
          <p:cNvGrpSpPr/>
          <p:nvPr/>
        </p:nvGrpSpPr>
        <p:grpSpPr>
          <a:xfrm>
            <a:off x="3183697" y="2573144"/>
            <a:ext cx="5824603" cy="4094389"/>
            <a:chOff x="3183697" y="2573144"/>
            <a:chExt cx="5824603" cy="409438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2F84136-2BC7-1EF5-5FE2-229FBF7AC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12" t="42128" r="33951"/>
            <a:stretch/>
          </p:blipFill>
          <p:spPr>
            <a:xfrm>
              <a:off x="3183697" y="2573144"/>
              <a:ext cx="5824603" cy="4094389"/>
            </a:xfrm>
            <a:prstGeom prst="rect">
              <a:avLst/>
            </a:prstGeom>
          </p:spPr>
        </p:pic>
        <p:sp>
          <p:nvSpPr>
            <p:cNvPr id="2" name="Flecha: a la derecha con bandas 1">
              <a:extLst>
                <a:ext uri="{FF2B5EF4-FFF2-40B4-BE49-F238E27FC236}">
                  <a16:creationId xmlns:a16="http://schemas.microsoft.com/office/drawing/2014/main" id="{8EDF5EA2-EDAE-6F95-6D6E-5B67B160B940}"/>
                </a:ext>
              </a:extLst>
            </p:cNvPr>
            <p:cNvSpPr/>
            <p:nvPr/>
          </p:nvSpPr>
          <p:spPr>
            <a:xfrm rot="16200000">
              <a:off x="3843523" y="4532453"/>
              <a:ext cx="402599" cy="678576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  <p:sp>
          <p:nvSpPr>
            <p:cNvPr id="3" name="Flecha: a la derecha con bandas 2">
              <a:extLst>
                <a:ext uri="{FF2B5EF4-FFF2-40B4-BE49-F238E27FC236}">
                  <a16:creationId xmlns:a16="http://schemas.microsoft.com/office/drawing/2014/main" id="{4B7627BB-C1E3-C91A-3C7B-C7F54B4C817E}"/>
                </a:ext>
              </a:extLst>
            </p:cNvPr>
            <p:cNvSpPr/>
            <p:nvPr/>
          </p:nvSpPr>
          <p:spPr>
            <a:xfrm rot="5400000">
              <a:off x="7843582" y="2693782"/>
              <a:ext cx="402599" cy="678576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650AF597-ACF5-4836-C19C-32D0471A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73" y="2831770"/>
            <a:ext cx="2590953" cy="2176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23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T - CICLO DE KREBS. PowerPoint Presentation, free download - ID:947710">
            <a:extLst>
              <a:ext uri="{FF2B5EF4-FFF2-40B4-BE49-F238E27FC236}">
                <a16:creationId xmlns:a16="http://schemas.microsoft.com/office/drawing/2014/main" id="{6D3A4FE2-C70E-AAB3-FB22-9F3567908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8689" r="9765" b="63333"/>
          <a:stretch/>
        </p:blipFill>
        <p:spPr bwMode="auto">
          <a:xfrm>
            <a:off x="62630" y="82343"/>
            <a:ext cx="5875092" cy="1439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9D9EC6-3F1E-13EA-A252-0D92A78C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740" y="676402"/>
            <a:ext cx="6188242" cy="6118581"/>
          </a:xfrm>
          <a:prstGeom prst="rect">
            <a:avLst/>
          </a:prstGeom>
        </p:spPr>
      </p:pic>
      <p:pic>
        <p:nvPicPr>
          <p:cNvPr id="6148" name="Picture 4" descr="Ciclo de Krebs: qué es, cómo funciona y cuál es su importancia | Renovables  Verdes">
            <a:extLst>
              <a:ext uri="{FF2B5EF4-FFF2-40B4-BE49-F238E27FC236}">
                <a16:creationId xmlns:a16="http://schemas.microsoft.com/office/drawing/2014/main" id="{FE280692-1BC1-F055-FABD-C30A8783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4" y="1825673"/>
            <a:ext cx="5305079" cy="487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5C22055-839D-CEAB-F529-59A63C9DDAAA}"/>
              </a:ext>
            </a:extLst>
          </p:cNvPr>
          <p:cNvSpPr txBox="1"/>
          <p:nvPr/>
        </p:nvSpPr>
        <p:spPr>
          <a:xfrm>
            <a:off x="5970740" y="132447"/>
            <a:ext cx="6158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i="0" u="none" strike="noStrike" baseline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CICLO DE KREBS </a:t>
            </a:r>
            <a:r>
              <a:rPr lang="es-MX" sz="2000" b="1" i="0" u="none" strike="noStrike" baseline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MX" sz="2000" b="1" i="0" u="none" strike="noStrike" baseline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CICLO DEL ÁCIDO CÍTRICO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: a la derecha con bandas 3">
            <a:extLst>
              <a:ext uri="{FF2B5EF4-FFF2-40B4-BE49-F238E27FC236}">
                <a16:creationId xmlns:a16="http://schemas.microsoft.com/office/drawing/2014/main" id="{5A2E1847-5552-CF6E-652E-ABA8D7F1A01E}"/>
              </a:ext>
            </a:extLst>
          </p:cNvPr>
          <p:cNvSpPr/>
          <p:nvPr/>
        </p:nvSpPr>
        <p:spPr>
          <a:xfrm rot="16200000">
            <a:off x="2450429" y="4715400"/>
            <a:ext cx="402599" cy="67857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5" name="Flecha: a la derecha con bandas 4">
            <a:extLst>
              <a:ext uri="{FF2B5EF4-FFF2-40B4-BE49-F238E27FC236}">
                <a16:creationId xmlns:a16="http://schemas.microsoft.com/office/drawing/2014/main" id="{4CC6A230-BB7F-8662-2586-11825A29B317}"/>
              </a:ext>
            </a:extLst>
          </p:cNvPr>
          <p:cNvSpPr/>
          <p:nvPr/>
        </p:nvSpPr>
        <p:spPr>
          <a:xfrm rot="10800000">
            <a:off x="4360595" y="6201221"/>
            <a:ext cx="665434" cy="359601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414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4EF1289-56E9-1EB7-A157-FF0CC92668F0}"/>
              </a:ext>
            </a:extLst>
          </p:cNvPr>
          <p:cNvSpPr txBox="1"/>
          <p:nvPr/>
        </p:nvSpPr>
        <p:spPr>
          <a:xfrm>
            <a:off x="1665962" y="44765"/>
            <a:ext cx="89561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i="0" u="none" strike="noStrike" baseline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CICLO DE KREBS </a:t>
            </a:r>
            <a:r>
              <a:rPr lang="es-MX" sz="2800" b="1" i="0" u="none" strike="noStrike" baseline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MX" sz="2800" b="1" i="0" u="none" strike="noStrike" baseline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CICLO DEL ÁCIDO CÍTRICO</a:t>
            </a:r>
          </a:p>
          <a:p>
            <a:pPr algn="ctr"/>
            <a:endParaRPr lang="es-MX" sz="2800" b="1" i="0" u="none" strike="noStrike" baseline="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2800" b="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ECUACIÓN GLOBAL</a:t>
            </a:r>
            <a:endParaRPr lang="es-MX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081C70-9BF5-9A36-01F5-B02780BB1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" t="80529"/>
          <a:stretch/>
        </p:blipFill>
        <p:spPr>
          <a:xfrm>
            <a:off x="109569" y="1540701"/>
            <a:ext cx="11997913" cy="85789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53DB399-F727-0B6C-4CD9-8D3A49D939F5}"/>
              </a:ext>
            </a:extLst>
          </p:cNvPr>
          <p:cNvSpPr/>
          <p:nvPr/>
        </p:nvSpPr>
        <p:spPr>
          <a:xfrm>
            <a:off x="0" y="2893512"/>
            <a:ext cx="12192000" cy="137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C22F8C-F4FE-8A26-59A4-6ADA5A0B59D5}"/>
              </a:ext>
            </a:extLst>
          </p:cNvPr>
          <p:cNvSpPr txBox="1"/>
          <p:nvPr/>
        </p:nvSpPr>
        <p:spPr>
          <a:xfrm>
            <a:off x="59465" y="3096440"/>
            <a:ext cx="12082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i="0" u="none" strike="noStrike" baseline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“CADENA RESPIRATORIA O CADENA DE TRANSPORTE DE ELECTRONES”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B3C1C7-6F16-0901-10E0-1210688A0ADD}"/>
              </a:ext>
            </a:extLst>
          </p:cNvPr>
          <p:cNvSpPr txBox="1"/>
          <p:nvPr/>
        </p:nvSpPr>
        <p:spPr>
          <a:xfrm>
            <a:off x="889348" y="4021226"/>
            <a:ext cx="103715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cadena de transporte de electrones es una </a:t>
            </a:r>
            <a:r>
              <a:rPr lang="es-ES" sz="24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serie de proteínas y moléculas orgánicas</a:t>
            </a:r>
            <a:r>
              <a:rPr lang="es-ES" sz="24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que se encuentran en la membrana interior de la </a:t>
            </a:r>
            <a:r>
              <a:rPr lang="es-ES" sz="2400" b="0" i="0" dirty="0">
                <a:solidFill>
                  <a:srgbClr val="040C2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mitocondria</a:t>
            </a:r>
            <a:r>
              <a:rPr lang="es-E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es-ES" sz="2400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sz="2400" b="0" i="0" dirty="0">
                <a:solidFill>
                  <a:srgbClr val="202124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electrones</a:t>
            </a:r>
            <a:r>
              <a:rPr lang="es-E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pasan de un miembro de la cadena de transporte al siguiente en una </a:t>
            </a:r>
            <a:r>
              <a:rPr lang="es-ES" sz="2400" b="0" i="0" dirty="0">
                <a:solidFill>
                  <a:srgbClr val="202124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serie de reacciones redox</a:t>
            </a:r>
            <a:r>
              <a:rPr lang="es-E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echa: a la derecha con bandas 1">
            <a:extLst>
              <a:ext uri="{FF2B5EF4-FFF2-40B4-BE49-F238E27FC236}">
                <a16:creationId xmlns:a16="http://schemas.microsoft.com/office/drawing/2014/main" id="{8E29AC69-7721-A7A1-8EAA-84552971C4B6}"/>
              </a:ext>
            </a:extLst>
          </p:cNvPr>
          <p:cNvSpPr/>
          <p:nvPr/>
        </p:nvSpPr>
        <p:spPr>
          <a:xfrm rot="5400000">
            <a:off x="10283868" y="1072554"/>
            <a:ext cx="676406" cy="67857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Flecha: a la derecha con bandas 2">
            <a:extLst>
              <a:ext uri="{FF2B5EF4-FFF2-40B4-BE49-F238E27FC236}">
                <a16:creationId xmlns:a16="http://schemas.microsoft.com/office/drawing/2014/main" id="{C81FBE2C-4FCE-1A7A-265D-E37FFADEE46B}"/>
              </a:ext>
            </a:extLst>
          </p:cNvPr>
          <p:cNvSpPr/>
          <p:nvPr/>
        </p:nvSpPr>
        <p:spPr>
          <a:xfrm rot="16200000">
            <a:off x="988471" y="2131193"/>
            <a:ext cx="676406" cy="67857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080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EDA7677-544E-00DE-8F12-4B1E96C1F33C}"/>
              </a:ext>
            </a:extLst>
          </p:cNvPr>
          <p:cNvSpPr txBox="1"/>
          <p:nvPr/>
        </p:nvSpPr>
        <p:spPr>
          <a:xfrm>
            <a:off x="59465" y="65148"/>
            <a:ext cx="12082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i="0" u="none" strike="noStrike" baseline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“CADENA RESPIRATORIA O CADENA DE TRANSPORTE DE ELECTRONES”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CA0CDF-7DE5-D727-25BD-5DED4562DBC9}"/>
              </a:ext>
            </a:extLst>
          </p:cNvPr>
          <p:cNvSpPr txBox="1"/>
          <p:nvPr/>
        </p:nvSpPr>
        <p:spPr>
          <a:xfrm>
            <a:off x="59465" y="623824"/>
            <a:ext cx="1208243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cuatro </a:t>
            </a:r>
            <a:r>
              <a:rPr lang="es-ES" sz="1800" b="0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complejos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s-ES" sz="18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los </a:t>
            </a:r>
            <a:r>
              <a:rPr lang="es-MX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encargados del </a:t>
            </a:r>
            <a:r>
              <a:rPr lang="es-MX" sz="18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movimiento</a:t>
            </a:r>
            <a:r>
              <a:rPr lang="es-MX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sz="1800" b="0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electrones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del </a:t>
            </a:r>
            <a:r>
              <a:rPr lang="es-ES" sz="18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bombeo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MX" sz="1800" b="0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protones</a:t>
            </a:r>
            <a:r>
              <a:rPr lang="es-MX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la membrana</a:t>
            </a:r>
          </a:p>
          <a:p>
            <a:pPr algn="ctr"/>
            <a:r>
              <a:rPr lang="es-MX" sz="1800" b="0" i="0" u="none" strike="noStrike" baseline="0" dirty="0">
                <a:solidFill>
                  <a:srgbClr val="43434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mitocondrial</a:t>
            </a:r>
            <a:r>
              <a:rPr lang="es-MX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interna. 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Dentro de los complejos se</a:t>
            </a:r>
          </a:p>
          <a:p>
            <a:pPr algn="ctr"/>
            <a:r>
              <a:rPr lang="es-MX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encuentran los </a:t>
            </a:r>
            <a:r>
              <a:rPr lang="es-MX" sz="1800" b="0" i="0" u="none" strike="noStrike" baseline="0" dirty="0">
                <a:solidFill>
                  <a:srgbClr val="434343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citocromos</a:t>
            </a:r>
            <a:r>
              <a:rPr lang="es-MX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encargan de </a:t>
            </a:r>
            <a:r>
              <a:rPr lang="es-ES" sz="1800" b="0" i="0" u="none" strike="noStrike" baseline="0" dirty="0">
                <a:solidFill>
                  <a:srgbClr val="434343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transportar a los </a:t>
            </a:r>
            <a:r>
              <a:rPr lang="es-MX" sz="1800" b="0" i="0" u="none" strike="noStrike" baseline="0" dirty="0">
                <a:solidFill>
                  <a:srgbClr val="434343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electrones</a:t>
            </a:r>
            <a:r>
              <a:rPr lang="es-MX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D69A8F-0DBA-1F22-5A33-F8B84E152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5" y="1644164"/>
            <a:ext cx="6898230" cy="30927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ACDAF1F-AC4D-3B5D-57FD-4018D52AF6F1}"/>
              </a:ext>
            </a:extLst>
          </p:cNvPr>
          <p:cNvSpPr txBox="1"/>
          <p:nvPr/>
        </p:nvSpPr>
        <p:spPr>
          <a:xfrm>
            <a:off x="7290147" y="1744181"/>
            <a:ext cx="4756759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sz="20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movimiento de protones </a:t>
            </a:r>
            <a:r>
              <a:rPr lang="es-ES" sz="20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un lado a otro del compartimiento de la mitocondria, permite la </a:t>
            </a:r>
            <a:r>
              <a:rPr lang="es-ES" sz="20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generación de energía </a:t>
            </a:r>
            <a:r>
              <a:rPr lang="es-ES" sz="20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S" sz="2000" b="0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fosforilar</a:t>
            </a:r>
            <a:r>
              <a:rPr lang="es-ES" sz="20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s-ES" sz="20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ADP a ATP</a:t>
            </a:r>
            <a:r>
              <a:rPr lang="es-ES" sz="200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s-ES" sz="2000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0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fosforilación</a:t>
            </a:r>
            <a:r>
              <a:rPr lang="es-ES" sz="200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quimiosmótica”.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E971EE-A0E8-EB2C-B896-29653CBAB757}"/>
              </a:ext>
            </a:extLst>
          </p:cNvPr>
          <p:cNvSpPr txBox="1"/>
          <p:nvPr/>
        </p:nvSpPr>
        <p:spPr>
          <a:xfrm>
            <a:off x="59465" y="4683589"/>
            <a:ext cx="674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sz="18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citocromos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b="0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reciben a los electrones 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su forma </a:t>
            </a:r>
            <a:r>
              <a:rPr lang="es-ES" sz="18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reducida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al liberarlos quedan </a:t>
            </a:r>
            <a:r>
              <a:rPr lang="es-ES" sz="18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oxidados</a:t>
            </a:r>
            <a:r>
              <a:rPr lang="es-ES" sz="18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D7FE9DF-8103-268A-9E72-25CA3A4E0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7" t="6584" r="15276" b="1717"/>
          <a:stretch/>
        </p:blipFill>
        <p:spPr>
          <a:xfrm>
            <a:off x="7891398" y="3796520"/>
            <a:ext cx="3670126" cy="2978042"/>
          </a:xfrm>
          <a:prstGeom prst="ellipse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B1CFB8B-AA3A-869E-53CA-A8413A0BB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684" y="5319746"/>
            <a:ext cx="2242694" cy="149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944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58C496-126E-DCA2-AE5D-4456101A5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20"/>
          <a:stretch/>
        </p:blipFill>
        <p:spPr>
          <a:xfrm>
            <a:off x="1199174" y="4230317"/>
            <a:ext cx="9791267" cy="2590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DEBCDDB-9369-9ECD-4462-01706978620F}"/>
              </a:ext>
            </a:extLst>
          </p:cNvPr>
          <p:cNvSpPr txBox="1"/>
          <p:nvPr/>
        </p:nvSpPr>
        <p:spPr>
          <a:xfrm>
            <a:off x="3086621" y="3898563"/>
            <a:ext cx="609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i="0" u="none" strike="noStrike" baseline="0" dirty="0">
                <a:solidFill>
                  <a:schemeClr val="accent1"/>
                </a:solidFill>
                <a:highlight>
                  <a:srgbClr val="FFFF00"/>
                </a:highlight>
                <a:latin typeface="Montserrat-Bold"/>
              </a:rPr>
              <a:t>BALANCE ENERGÉTICO TOTAL</a:t>
            </a:r>
            <a:endParaRPr lang="es-MX" sz="20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4FF3C1-19A9-C730-CF02-96B1FEF9B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08" y="20734"/>
            <a:ext cx="7381564" cy="38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A27DCD7-2F4D-2C7A-6634-7D8D45580A5A}"/>
              </a:ext>
            </a:extLst>
          </p:cNvPr>
          <p:cNvSpPr txBox="1"/>
          <p:nvPr/>
        </p:nvSpPr>
        <p:spPr>
          <a:xfrm>
            <a:off x="2796436" y="90906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i="0" u="none" strike="noStrike" baseline="0" dirty="0">
                <a:solidFill>
                  <a:srgbClr val="191919"/>
                </a:solidFill>
                <a:latin typeface="Montserrat-SemiBold"/>
              </a:rPr>
              <a:t>RESPIRACIÓN ANAEROBIA</a:t>
            </a: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CF44F0-26D8-FA89-51BD-6C0A07D0EB4A}"/>
              </a:ext>
            </a:extLst>
          </p:cNvPr>
          <p:cNvSpPr txBox="1"/>
          <p:nvPr/>
        </p:nvSpPr>
        <p:spPr>
          <a:xfrm>
            <a:off x="0" y="651724"/>
            <a:ext cx="12192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este proceso se </a:t>
            </a:r>
            <a:r>
              <a:rPr lang="es-ES" sz="24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 la glucosa </a:t>
            </a:r>
            <a:r>
              <a:rPr lang="es-ES" sz="24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s-ES" sz="12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s-ES" sz="24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s-ES" sz="12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ES" sz="24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S" sz="12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s-ES" sz="24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S" sz="2400" b="0" i="0" u="none" strike="noStrike" baseline="0" dirty="0">
                <a:solidFill>
                  <a:srgbClr val="43434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 ausencia de oxigeno</a:t>
            </a:r>
            <a:r>
              <a:rPr lang="es-ES" sz="24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para producir </a:t>
            </a:r>
            <a:r>
              <a:rPr lang="es-ES" sz="2400" b="1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 moléculas de acido pirúvico</a:t>
            </a:r>
            <a:r>
              <a:rPr lang="es-ES" sz="24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el que puede seguir una de dos </a:t>
            </a:r>
            <a:r>
              <a:rPr lang="es-MX" sz="2400" b="0" i="0" u="none" strike="noStrike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vías.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7B7187C-06A1-2CFE-4746-4E945FFC3D4B}"/>
              </a:ext>
            </a:extLst>
          </p:cNvPr>
          <p:cNvSpPr txBox="1"/>
          <p:nvPr/>
        </p:nvSpPr>
        <p:spPr>
          <a:xfrm>
            <a:off x="494779" y="1681712"/>
            <a:ext cx="4089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i="0" u="none" strike="noStrike" baseline="0" dirty="0">
                <a:solidFill>
                  <a:srgbClr val="191919"/>
                </a:solidFill>
                <a:latin typeface="Montserrat-Bold"/>
              </a:rPr>
              <a:t>FERMENTACIÓN ALCOHÓLICA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1EDFC58-DEFC-A025-4300-1EDCD4E0ECDF}"/>
              </a:ext>
            </a:extLst>
          </p:cNvPr>
          <p:cNvSpPr txBox="1"/>
          <p:nvPr/>
        </p:nvSpPr>
        <p:spPr>
          <a:xfrm>
            <a:off x="7061548" y="1681712"/>
            <a:ext cx="3413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i="0" u="none" strike="noStrike" baseline="0" dirty="0">
                <a:solidFill>
                  <a:srgbClr val="191919"/>
                </a:solidFill>
                <a:latin typeface="Montserrat-Bold"/>
              </a:rPr>
              <a:t>FERMENTACIÓN LÁCTICA</a:t>
            </a:r>
            <a:endParaRPr lang="es-MX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5D543DE-3B4A-938F-96E8-A7AF4CEF1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29" y="2077892"/>
            <a:ext cx="3000794" cy="18195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8E064D8-FE0A-1311-A288-63F232E6E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761" y="2049131"/>
            <a:ext cx="2867425" cy="34961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BAA7476-6EA3-D5F7-DBEA-15A3C925B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312" y="2114501"/>
            <a:ext cx="3620005" cy="2295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08CBC0D-2625-4177-CEF2-D3AE35692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19" y="4064190"/>
            <a:ext cx="3928756" cy="2702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ACC0A0D-21FA-7CB7-8758-FCF709000790}"/>
              </a:ext>
            </a:extLst>
          </p:cNvPr>
          <p:cNvSpPr txBox="1"/>
          <p:nvPr/>
        </p:nvSpPr>
        <p:spPr>
          <a:xfrm>
            <a:off x="7603300" y="5759893"/>
            <a:ext cx="4283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i="0" u="none" strike="noStrike" baseline="0" dirty="0">
                <a:solidFill>
                  <a:schemeClr val="accent1"/>
                </a:solidFill>
                <a:highlight>
                  <a:srgbClr val="FFFF00"/>
                </a:highlight>
                <a:latin typeface="Montserrat-Bold"/>
              </a:rPr>
              <a:t>BALANCE ENERGÉTICO TOTAL</a:t>
            </a:r>
            <a:endParaRPr lang="es-MX" sz="20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D1D6A57-6D07-E9E1-1E46-9940F374AB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13" t="69623" r="21095" b="-3165"/>
          <a:stretch/>
        </p:blipFill>
        <p:spPr>
          <a:xfrm>
            <a:off x="7893727" y="6177074"/>
            <a:ext cx="3920647" cy="62630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560890B-FBE3-143F-BCF1-2A2FA64AF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631" y="5063442"/>
            <a:ext cx="2591162" cy="1543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87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001E63-8F08-4509-9557-3E58E932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0" y="122510"/>
            <a:ext cx="3705742" cy="10764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66FC08-B86E-425F-B8EA-F3DC46E3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9" y="1198985"/>
            <a:ext cx="3924848" cy="657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6C8638-7645-4B30-839B-F06F5C98D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0" y="1946255"/>
            <a:ext cx="3982006" cy="33913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CAA0B5-0E95-41C3-A9F1-0F7862D29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427" y="169483"/>
            <a:ext cx="3839111" cy="23244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9B4D8D-C4D3-41EC-B3D4-6FACC3CD5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427" y="2581156"/>
            <a:ext cx="5677692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2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E5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7B04B84-C0D1-BCDA-4F67-26C4911AC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r="23500" b="62557"/>
          <a:stretch/>
        </p:blipFill>
        <p:spPr>
          <a:xfrm>
            <a:off x="604259" y="625083"/>
            <a:ext cx="3854945" cy="15919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E5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2E09353-7D45-4093-C78A-DE25E261A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" t="37443" r="2705" b="22557"/>
          <a:stretch/>
        </p:blipFill>
        <p:spPr>
          <a:xfrm>
            <a:off x="562826" y="2217075"/>
            <a:ext cx="3854945" cy="9058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15E1CD1-9B36-2332-E321-7BCEEB1B785E}"/>
              </a:ext>
            </a:extLst>
          </p:cNvPr>
          <p:cNvGrpSpPr/>
          <p:nvPr/>
        </p:nvGrpSpPr>
        <p:grpSpPr>
          <a:xfrm>
            <a:off x="5071454" y="487090"/>
            <a:ext cx="6638136" cy="5740469"/>
            <a:chOff x="5071454" y="487090"/>
            <a:chExt cx="6638136" cy="5740469"/>
          </a:xfrm>
        </p:grpSpPr>
        <p:pic>
          <p:nvPicPr>
            <p:cNvPr id="4" name="Imagen 3" descr="Diagrama, Escala de tiempo&#10;&#10;Descripción generada automáticamente">
              <a:extLst>
                <a:ext uri="{FF2B5EF4-FFF2-40B4-BE49-F238E27FC236}">
                  <a16:creationId xmlns:a16="http://schemas.microsoft.com/office/drawing/2014/main" id="{AB8769E2-8EB4-D98E-BC77-A60B743D7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1454" y="2427227"/>
              <a:ext cx="6638136" cy="3800332"/>
            </a:xfrm>
            <a:prstGeom prst="rect">
              <a:avLst/>
            </a:prstGeom>
          </p:spPr>
        </p:pic>
        <p:pic>
          <p:nvPicPr>
            <p:cNvPr id="5" name="Imagen 4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0AFD86BC-9CE7-F525-0577-E75021E42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500" r="23500" b="62557"/>
            <a:stretch/>
          </p:blipFill>
          <p:spPr>
            <a:xfrm>
              <a:off x="6424047" y="487090"/>
              <a:ext cx="3854945" cy="1591992"/>
            </a:xfrm>
            <a:prstGeom prst="rect">
              <a:avLst/>
            </a:prstGeom>
          </p:spPr>
        </p:pic>
        <p:pic>
          <p:nvPicPr>
            <p:cNvPr id="6" name="Imagen 5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1AB56464-A958-9F54-B14E-5452A523B2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1" t="37443" r="2705" b="47411"/>
            <a:stretch/>
          </p:blipFill>
          <p:spPr>
            <a:xfrm>
              <a:off x="6220164" y="2112102"/>
              <a:ext cx="3854945" cy="343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0411DD6-3014-8F33-933D-032772C69395}"/>
              </a:ext>
            </a:extLst>
          </p:cNvPr>
          <p:cNvGrpSpPr/>
          <p:nvPr/>
        </p:nvGrpSpPr>
        <p:grpSpPr>
          <a:xfrm>
            <a:off x="562826" y="3637519"/>
            <a:ext cx="4032646" cy="2407254"/>
            <a:chOff x="562826" y="3837935"/>
            <a:chExt cx="4032646" cy="2407254"/>
          </a:xfrm>
        </p:grpSpPr>
        <p:pic>
          <p:nvPicPr>
            <p:cNvPr id="1026" name="Picture 2" descr="Cuál es la diferencia entre ANABOLISMO y CATABOLISMO? - YouTube">
              <a:extLst>
                <a:ext uri="{FF2B5EF4-FFF2-40B4-BE49-F238E27FC236}">
                  <a16:creationId xmlns:a16="http://schemas.microsoft.com/office/drawing/2014/main" id="{4E9B9285-9AED-3B54-67A9-D830D508BF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73"/>
            <a:stretch/>
          </p:blipFill>
          <p:spPr bwMode="auto">
            <a:xfrm>
              <a:off x="2531731" y="3910761"/>
              <a:ext cx="2063741" cy="2334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uál es la diferencia entre ANABOLISMO y CATABOLISMO? - YouTube">
              <a:extLst>
                <a:ext uri="{FF2B5EF4-FFF2-40B4-BE49-F238E27FC236}">
                  <a16:creationId xmlns:a16="http://schemas.microsoft.com/office/drawing/2014/main" id="{F73540B7-5EEB-B2A9-1438-EB336FC5E7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2"/>
            <a:stretch/>
          </p:blipFill>
          <p:spPr bwMode="auto">
            <a:xfrm>
              <a:off x="562826" y="3837935"/>
              <a:ext cx="2063742" cy="2334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5476C541-F2F7-BA87-D686-CCFF9AD861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110" r="16192" b="594"/>
          <a:stretch/>
        </p:blipFill>
        <p:spPr>
          <a:xfrm>
            <a:off x="2833531" y="5934096"/>
            <a:ext cx="1761941" cy="418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5BA0F73-FE54-BD43-2662-DB4066403B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821" r="4820"/>
          <a:stretch/>
        </p:blipFill>
        <p:spPr>
          <a:xfrm>
            <a:off x="524290" y="5877673"/>
            <a:ext cx="1856541" cy="469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9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AF92BF-BFAC-95B3-DA24-06C62EFE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78"/>
            <a:ext cx="7087589" cy="21053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4378E33-79BF-2A7F-3E0E-817ACE7BB89D}"/>
              </a:ext>
            </a:extLst>
          </p:cNvPr>
          <p:cNvSpPr/>
          <p:nvPr/>
        </p:nvSpPr>
        <p:spPr>
          <a:xfrm>
            <a:off x="554845" y="2142897"/>
            <a:ext cx="5699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Internacional de Enzimas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448068E-8CF8-62C6-F385-A1DB08A4B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939332"/>
              </p:ext>
            </p:extLst>
          </p:nvPr>
        </p:nvGraphicFramePr>
        <p:xfrm>
          <a:off x="483411" y="2507034"/>
          <a:ext cx="5904411" cy="420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01">
                  <a:extLst>
                    <a:ext uri="{9D8B030D-6E8A-4147-A177-3AD203B41FA5}">
                      <a16:colId xmlns:a16="http://schemas.microsoft.com/office/drawing/2014/main" val="193222022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77921100"/>
                    </a:ext>
                  </a:extLst>
                </a:gridCol>
                <a:gridCol w="3660190">
                  <a:extLst>
                    <a:ext uri="{9D8B030D-6E8A-4147-A177-3AD203B41FA5}">
                      <a16:colId xmlns:a16="http://schemas.microsoft.com/office/drawing/2014/main" val="2475547887"/>
                    </a:ext>
                  </a:extLst>
                </a:gridCol>
              </a:tblGrid>
              <a:tr h="410063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de reacción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659267"/>
                  </a:ext>
                </a:extLst>
              </a:tr>
              <a:tr h="410063"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Oxidorreductasas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Óxido-reducción, transfieren electrones (átomos de H</a:t>
                      </a:r>
                      <a:r>
                        <a:rPr lang="es-MX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s-MX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224771"/>
                  </a:ext>
                </a:extLst>
              </a:tr>
              <a:tr h="410063"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Transferasas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Transferencia de grupo funcional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320794"/>
                  </a:ext>
                </a:extLst>
              </a:tr>
              <a:tr h="410063"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Hidrolasas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Reacciones de hidrólisis (transferencia de grupos funcionales al agua)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545546"/>
                  </a:ext>
                </a:extLst>
              </a:tr>
              <a:tr h="410063"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Liasas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Adición de grupos a dobles </a:t>
                      </a:r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enlaces o a la </a:t>
                      </a:r>
                      <a:r>
                        <a:rPr lang="es-MX" sz="16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eliminación de un grupo</a:t>
                      </a:r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para formar un doble enlace.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304672"/>
                  </a:ext>
                </a:extLst>
              </a:tr>
              <a:tr h="410063"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Isomerasas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Transferencia de grupos dentro de la misma moléculas para producir isómeros.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320242"/>
                  </a:ext>
                </a:extLst>
              </a:tr>
              <a:tr h="410063"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Ligasas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Formación de enlaces C-C, C-S, C-O y C-N, por reacciones de condensación acoplados a la hidrólisis de ATP.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481592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EC980E3E-D345-AE65-FE07-A5D5AC8D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434" y="196424"/>
            <a:ext cx="4065438" cy="22045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9CB26D4-D7F1-F99A-F26F-BBFAE803A1F3}"/>
              </a:ext>
            </a:extLst>
          </p:cNvPr>
          <p:cNvSpPr/>
          <p:nvPr/>
        </p:nvSpPr>
        <p:spPr>
          <a:xfrm>
            <a:off x="7540668" y="2507034"/>
            <a:ext cx="416720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Sitio activo de una enzima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48F8AC7-0E2A-2255-F265-A2ED794D7E01}"/>
              </a:ext>
            </a:extLst>
          </p:cNvPr>
          <p:cNvSpPr/>
          <p:nvPr/>
        </p:nvSpPr>
        <p:spPr>
          <a:xfrm>
            <a:off x="7087589" y="2896759"/>
            <a:ext cx="5104411" cy="786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Región de la proteína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implicada en la </a:t>
            </a:r>
            <a:r>
              <a:rPr lang="es-MX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transformación química de los reactantes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690C869-6A3B-633B-8230-81360AA52D05}"/>
              </a:ext>
            </a:extLst>
          </p:cNvPr>
          <p:cNvGrpSpPr/>
          <p:nvPr/>
        </p:nvGrpSpPr>
        <p:grpSpPr>
          <a:xfrm>
            <a:off x="7179447" y="3998301"/>
            <a:ext cx="5012553" cy="2497318"/>
            <a:chOff x="7179447" y="3998301"/>
            <a:chExt cx="5012553" cy="2497318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D7C3AD63-84B6-24F1-F7E8-8EB193F8CEC9}"/>
                </a:ext>
              </a:extLst>
            </p:cNvPr>
            <p:cNvSpPr/>
            <p:nvPr/>
          </p:nvSpPr>
          <p:spPr>
            <a:xfrm>
              <a:off x="7907027" y="4831928"/>
              <a:ext cx="3557392" cy="166369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7A241D3-4916-A3A8-4B2F-9B92B35E4E89}"/>
                </a:ext>
              </a:extLst>
            </p:cNvPr>
            <p:cNvSpPr/>
            <p:nvPr/>
          </p:nvSpPr>
          <p:spPr>
            <a:xfrm>
              <a:off x="7179447" y="3998301"/>
              <a:ext cx="5012553" cy="2356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MX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 </a:t>
              </a:r>
              <a:r>
                <a:rPr lang="es-MX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sitio activo </a:t>
              </a:r>
              <a:r>
                <a:rPr lang="es-MX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 capaz de </a:t>
              </a:r>
              <a:r>
                <a:rPr lang="es-MX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unir</a:t>
              </a:r>
              <a:r>
                <a:rPr lang="es-MX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específicamente al </a:t>
              </a:r>
              <a:r>
                <a:rPr lang="es-MX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sustrato(s)</a:t>
              </a:r>
              <a:r>
                <a:rPr lang="es-MX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mediante:</a:t>
              </a:r>
            </a:p>
            <a:p>
              <a:pPr algn="ctr">
                <a:lnSpc>
                  <a:spcPct val="150000"/>
                </a:lnSpc>
              </a:pPr>
              <a:r>
                <a:rPr lang="es-MX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-Fuerzas de Van </a:t>
              </a:r>
              <a:r>
                <a:rPr lang="es-MX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der</a:t>
              </a:r>
              <a:r>
                <a:rPr lang="es-MX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Waals,</a:t>
              </a:r>
            </a:p>
            <a:p>
              <a:pPr algn="ctr">
                <a:lnSpc>
                  <a:spcPct val="150000"/>
                </a:lnSpc>
              </a:pPr>
              <a:r>
                <a:rPr lang="es-MX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-Interacciones electrostáticas,</a:t>
              </a:r>
            </a:p>
            <a:p>
              <a:pPr algn="ctr">
                <a:lnSpc>
                  <a:spcPct val="150000"/>
                </a:lnSpc>
              </a:pPr>
              <a:r>
                <a:rPr lang="es-MX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-Puentes de hidrógeno,</a:t>
              </a:r>
            </a:p>
            <a:p>
              <a:pPr algn="ctr">
                <a:lnSpc>
                  <a:spcPct val="150000"/>
                </a:lnSpc>
              </a:pPr>
              <a:r>
                <a:rPr lang="es-MX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-Interacciones hidrofóbicas. </a:t>
              </a:r>
            </a:p>
          </p:txBody>
        </p:sp>
      </p:grpSp>
      <p:sp>
        <p:nvSpPr>
          <p:cNvPr id="11" name="Flecha: a la derecha con bandas 10">
            <a:extLst>
              <a:ext uri="{FF2B5EF4-FFF2-40B4-BE49-F238E27FC236}">
                <a16:creationId xmlns:a16="http://schemas.microsoft.com/office/drawing/2014/main" id="{5F2EEAA9-619C-F766-678E-A77B5AFE5126}"/>
              </a:ext>
            </a:extLst>
          </p:cNvPr>
          <p:cNvSpPr/>
          <p:nvPr/>
        </p:nvSpPr>
        <p:spPr>
          <a:xfrm rot="5400000">
            <a:off x="9468324" y="3714424"/>
            <a:ext cx="413658" cy="508716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2244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AE698F3-BF1B-67DF-4F31-C48829B2DFD2}"/>
              </a:ext>
            </a:extLst>
          </p:cNvPr>
          <p:cNvGrpSpPr/>
          <p:nvPr/>
        </p:nvGrpSpPr>
        <p:grpSpPr>
          <a:xfrm>
            <a:off x="0" y="0"/>
            <a:ext cx="4167204" cy="3015584"/>
            <a:chOff x="3770333" y="950160"/>
            <a:chExt cx="4167204" cy="301558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06A41A7-402C-08E2-0D75-A61339CA8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0333" y="950160"/>
              <a:ext cx="4167204" cy="3015584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F7BBA78-1C8F-0162-E370-EB04604F374A}"/>
                </a:ext>
              </a:extLst>
            </p:cNvPr>
            <p:cNvSpPr/>
            <p:nvPr/>
          </p:nvSpPr>
          <p:spPr>
            <a:xfrm>
              <a:off x="3770333" y="950160"/>
              <a:ext cx="1853852" cy="86177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MX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ATP</a:t>
              </a:r>
            </a:p>
            <a:p>
              <a:pPr algn="ctr"/>
              <a:r>
                <a:rPr lang="es-MX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FORMACIÓN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0625FF2C-47D0-99DE-F496-D687C8E0E26B}"/>
              </a:ext>
            </a:extLst>
          </p:cNvPr>
          <p:cNvSpPr txBox="1"/>
          <p:nvPr/>
        </p:nvSpPr>
        <p:spPr>
          <a:xfrm>
            <a:off x="4167204" y="42381"/>
            <a:ext cx="801226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En todas las células, la ENERGÍA está almacenada en la molécula </a:t>
            </a:r>
            <a:r>
              <a:rPr lang="es-MX" b="1" dirty="0">
                <a:solidFill>
                  <a:schemeClr val="accent1"/>
                </a:solidFill>
              </a:rPr>
              <a:t>adenosín trifosfato</a:t>
            </a:r>
            <a:r>
              <a:rPr lang="es-MX" dirty="0"/>
              <a:t> (</a:t>
            </a:r>
            <a:r>
              <a:rPr lang="es-MX" b="1" dirty="0"/>
              <a:t>ATP):</a:t>
            </a:r>
          </a:p>
          <a:p>
            <a:pPr algn="ctr"/>
            <a:r>
              <a:rPr lang="es-MX" b="1" dirty="0"/>
              <a:t>“Conserva ENERGÍA disponible”</a:t>
            </a:r>
            <a:endParaRPr lang="es-MX" dirty="0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96944625-AD9E-2759-9955-60875C8C8E67}"/>
              </a:ext>
            </a:extLst>
          </p:cNvPr>
          <p:cNvGrpSpPr/>
          <p:nvPr/>
        </p:nvGrpSpPr>
        <p:grpSpPr>
          <a:xfrm>
            <a:off x="4952573" y="1049055"/>
            <a:ext cx="6441529" cy="4759890"/>
            <a:chOff x="5092423" y="1152395"/>
            <a:chExt cx="6441529" cy="475989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0277346-611A-8F7E-28A6-8CB95F4F1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274" t="21721" r="43288" b="17244"/>
            <a:stretch/>
          </p:blipFill>
          <p:spPr>
            <a:xfrm>
              <a:off x="5092423" y="1152395"/>
              <a:ext cx="6441529" cy="47598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467926F5-0BE5-405A-B035-0AAEEF8E7EE9}"/>
                </a:ext>
              </a:extLst>
            </p:cNvPr>
            <p:cNvCxnSpPr/>
            <p:nvPr/>
          </p:nvCxnSpPr>
          <p:spPr>
            <a:xfrm flipH="1" flipV="1">
              <a:off x="6338170" y="2329841"/>
              <a:ext cx="1164920" cy="9770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521F5C45-AD0F-A9B2-81D4-3CAFC453697E}"/>
                </a:ext>
              </a:extLst>
            </p:cNvPr>
            <p:cNvCxnSpPr/>
            <p:nvPr/>
          </p:nvCxnSpPr>
          <p:spPr>
            <a:xfrm flipV="1">
              <a:off x="8154444" y="2655518"/>
              <a:ext cx="0" cy="6764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D32B0914-EBC8-BDD4-B9FC-526A55C23BD2}"/>
                </a:ext>
              </a:extLst>
            </p:cNvPr>
            <p:cNvCxnSpPr/>
            <p:nvPr/>
          </p:nvCxnSpPr>
          <p:spPr>
            <a:xfrm flipV="1">
              <a:off x="8855901" y="2505205"/>
              <a:ext cx="926926" cy="801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A1CEBB44-CBA0-092D-7A96-C9643A6869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4679" y="3707704"/>
              <a:ext cx="3006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F90FF2A9-FD23-AADE-BB6A-BC2C9C34055D}"/>
                </a:ext>
              </a:extLst>
            </p:cNvPr>
            <p:cNvCxnSpPr/>
            <p:nvPr/>
          </p:nvCxnSpPr>
          <p:spPr>
            <a:xfrm flipH="1">
              <a:off x="6475956" y="4070959"/>
              <a:ext cx="1027134" cy="3382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B851365F-BAD2-8BA4-C038-F883EFBB5AC3}"/>
                </a:ext>
              </a:extLst>
            </p:cNvPr>
            <p:cNvCxnSpPr/>
            <p:nvPr/>
          </p:nvCxnSpPr>
          <p:spPr>
            <a:xfrm>
              <a:off x="8192022" y="4070960"/>
              <a:ext cx="0" cy="5761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2DE0D738-CAEA-F527-173E-296FE9E8F62D}"/>
                </a:ext>
              </a:extLst>
            </p:cNvPr>
            <p:cNvCxnSpPr/>
            <p:nvPr/>
          </p:nvCxnSpPr>
          <p:spPr>
            <a:xfrm>
              <a:off x="8830849" y="4083485"/>
              <a:ext cx="613776" cy="5761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2DA0741D-FE38-704F-7933-8ACD643214A4}"/>
                </a:ext>
              </a:extLst>
            </p:cNvPr>
            <p:cNvCxnSpPr>
              <a:cxnSpLocks/>
            </p:cNvCxnSpPr>
            <p:nvPr/>
          </p:nvCxnSpPr>
          <p:spPr>
            <a:xfrm>
              <a:off x="8993688" y="3682652"/>
              <a:ext cx="375780" cy="12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AA33C95-DE7C-3597-F46A-46E1E599BB7E}"/>
              </a:ext>
            </a:extLst>
          </p:cNvPr>
          <p:cNvGrpSpPr/>
          <p:nvPr/>
        </p:nvGrpSpPr>
        <p:grpSpPr>
          <a:xfrm>
            <a:off x="129762" y="4577370"/>
            <a:ext cx="4505325" cy="2076450"/>
            <a:chOff x="127835" y="3797312"/>
            <a:chExt cx="4505325" cy="2076450"/>
          </a:xfrm>
        </p:grpSpPr>
        <p:pic>
          <p:nvPicPr>
            <p:cNvPr id="1026" name="Picture 2" descr="El ATP">
              <a:extLst>
                <a:ext uri="{FF2B5EF4-FFF2-40B4-BE49-F238E27FC236}">
                  <a16:creationId xmlns:a16="http://schemas.microsoft.com/office/drawing/2014/main" id="{1C94A45C-55B7-B159-2866-DE965D9D7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35" y="3797312"/>
              <a:ext cx="4505325" cy="207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85CC9E6-3D11-5393-1480-5C9FE547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3112" y="4686501"/>
              <a:ext cx="472990" cy="492698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DE97FDAA-21C0-A0BD-C877-C45FBBE8A5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016" r="23141"/>
          <a:stretch/>
        </p:blipFill>
        <p:spPr>
          <a:xfrm>
            <a:off x="37054" y="3060003"/>
            <a:ext cx="4121588" cy="1367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60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7F62D49C-8067-89FA-A575-0682D5DF9997}"/>
              </a:ext>
            </a:extLst>
          </p:cNvPr>
          <p:cNvGrpSpPr/>
          <p:nvPr/>
        </p:nvGrpSpPr>
        <p:grpSpPr>
          <a:xfrm>
            <a:off x="133611" y="17889"/>
            <a:ext cx="6530236" cy="4711584"/>
            <a:chOff x="2051186" y="617220"/>
            <a:chExt cx="7910111" cy="529788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64400B2-6E82-C34B-2E2C-0F5C22528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35" r="1880"/>
            <a:stretch/>
          </p:blipFill>
          <p:spPr>
            <a:xfrm>
              <a:off x="2051186" y="617220"/>
              <a:ext cx="7910111" cy="529788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220C4E1-DA1F-4065-C507-8085912530A9}"/>
                </a:ext>
              </a:extLst>
            </p:cNvPr>
            <p:cNvSpPr txBox="1"/>
            <p:nvPr/>
          </p:nvSpPr>
          <p:spPr>
            <a:xfrm>
              <a:off x="5620010" y="706428"/>
              <a:ext cx="951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ATP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B82BF86-9787-170C-3D3D-B77E2EB91EAC}"/>
                </a:ext>
              </a:extLst>
            </p:cNvPr>
            <p:cNvSpPr txBox="1"/>
            <p:nvPr/>
          </p:nvSpPr>
          <p:spPr>
            <a:xfrm>
              <a:off x="4920717" y="4700705"/>
              <a:ext cx="1175283" cy="5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ADP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86C652A3-8277-7808-8BC2-61B211FC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910" y="143150"/>
            <a:ext cx="3090115" cy="29868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1821FF-7F61-FD03-0FED-FE389C18F0FC}"/>
              </a:ext>
            </a:extLst>
          </p:cNvPr>
          <p:cNvSpPr txBox="1"/>
          <p:nvPr/>
        </p:nvSpPr>
        <p:spPr>
          <a:xfrm>
            <a:off x="0" y="37578"/>
            <a:ext cx="297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ATP-ADP</a:t>
            </a:r>
          </a:p>
        </p:txBody>
      </p:sp>
      <p:pic>
        <p:nvPicPr>
          <p:cNvPr id="2050" name="Picture 2" descr="Bioenergetica">
            <a:extLst>
              <a:ext uri="{FF2B5EF4-FFF2-40B4-BE49-F238E27FC236}">
                <a16:creationId xmlns:a16="http://schemas.microsoft.com/office/drawing/2014/main" id="{58C8DBE2-85D7-7876-E878-21525C437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" b="7941"/>
          <a:stretch/>
        </p:blipFill>
        <p:spPr bwMode="auto">
          <a:xfrm>
            <a:off x="6638795" y="3130046"/>
            <a:ext cx="5528153" cy="333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: a la derecha con bandas 11">
            <a:extLst>
              <a:ext uri="{FF2B5EF4-FFF2-40B4-BE49-F238E27FC236}">
                <a16:creationId xmlns:a16="http://schemas.microsoft.com/office/drawing/2014/main" id="{3B3FD44A-C2F6-3F2F-4C65-F1649A754410}"/>
              </a:ext>
            </a:extLst>
          </p:cNvPr>
          <p:cNvSpPr/>
          <p:nvPr/>
        </p:nvSpPr>
        <p:spPr>
          <a:xfrm rot="10800000">
            <a:off x="5553205" y="5408342"/>
            <a:ext cx="1085589" cy="81444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EEFC2EA-4F93-B397-C99C-515F4CD2D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966" y="5039642"/>
            <a:ext cx="2818892" cy="1449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87B4ACD-4FBB-92D0-FFFD-718EA83EE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942" y="4522150"/>
            <a:ext cx="3456571" cy="461665"/>
          </a:xfrm>
          <a:prstGeom prst="rect">
            <a:avLst/>
          </a:prstGeom>
          <a:ln w="127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 descr="INTRODUCCIÓN AL METABOLISMO">
            <a:extLst>
              <a:ext uri="{FF2B5EF4-FFF2-40B4-BE49-F238E27FC236}">
                <a16:creationId xmlns:a16="http://schemas.microsoft.com/office/drawing/2014/main" id="{271895BA-B9DD-BDC1-9823-97C6E05D4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61454" b="20943"/>
          <a:stretch/>
        </p:blipFill>
        <p:spPr bwMode="auto">
          <a:xfrm>
            <a:off x="929417" y="6532500"/>
            <a:ext cx="4676691" cy="285567"/>
          </a:xfrm>
          <a:prstGeom prst="rect">
            <a:avLst/>
          </a:prstGeom>
          <a:ln w="127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EEE3309-70FA-EF72-627D-8C02CC4B07BB}"/>
              </a:ext>
            </a:extLst>
          </p:cNvPr>
          <p:cNvSpPr txBox="1"/>
          <p:nvPr/>
        </p:nvSpPr>
        <p:spPr>
          <a:xfrm>
            <a:off x="6974528" y="91519"/>
            <a:ext cx="176217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hidrolisis del ATP:</a:t>
            </a:r>
          </a:p>
          <a:p>
            <a:pPr algn="just"/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Requiere Energía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Libera Energía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ocurre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Existe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6A359DF-6362-93FD-E4C2-7A586664781D}"/>
              </a:ext>
            </a:extLst>
          </p:cNvPr>
          <p:cNvSpPr txBox="1"/>
          <p:nvPr/>
        </p:nvSpPr>
        <p:spPr>
          <a:xfrm>
            <a:off x="6974528" y="1291848"/>
            <a:ext cx="176217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formación de ATP a partir del ADP:</a:t>
            </a:r>
          </a:p>
          <a:p>
            <a:pPr algn="just"/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Requiere Energía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Libera Energía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ocurre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Existe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5BEA691-291B-279C-6A17-2824AA0D3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11" y="5039181"/>
            <a:ext cx="2048045" cy="1394414"/>
          </a:xfrm>
          <a:prstGeom prst="rect">
            <a:avLst/>
          </a:prstGeom>
        </p:spPr>
      </p:pic>
      <p:sp>
        <p:nvSpPr>
          <p:cNvPr id="3" name="Flecha: hacia la izquierda 2">
            <a:extLst>
              <a:ext uri="{FF2B5EF4-FFF2-40B4-BE49-F238E27FC236}">
                <a16:creationId xmlns:a16="http://schemas.microsoft.com/office/drawing/2014/main" id="{5393FAE8-1676-7FE5-C19E-3EC939B278A5}"/>
              </a:ext>
            </a:extLst>
          </p:cNvPr>
          <p:cNvSpPr/>
          <p:nvPr/>
        </p:nvSpPr>
        <p:spPr>
          <a:xfrm>
            <a:off x="12573000" y="1985211"/>
            <a:ext cx="312821" cy="348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: hacia la izquierda 8">
            <a:extLst>
              <a:ext uri="{FF2B5EF4-FFF2-40B4-BE49-F238E27FC236}">
                <a16:creationId xmlns:a16="http://schemas.microsoft.com/office/drawing/2014/main" id="{D94128C0-A1EE-C601-C0F2-6612D31BA794}"/>
              </a:ext>
            </a:extLst>
          </p:cNvPr>
          <p:cNvSpPr/>
          <p:nvPr/>
        </p:nvSpPr>
        <p:spPr>
          <a:xfrm>
            <a:off x="8428608" y="699238"/>
            <a:ext cx="103954" cy="2084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: hacia la izquierda 9">
            <a:extLst>
              <a:ext uri="{FF2B5EF4-FFF2-40B4-BE49-F238E27FC236}">
                <a16:creationId xmlns:a16="http://schemas.microsoft.com/office/drawing/2014/main" id="{04703EBE-CA1C-A8C2-9489-0964F4D07F23}"/>
              </a:ext>
            </a:extLst>
          </p:cNvPr>
          <p:cNvSpPr/>
          <p:nvPr/>
        </p:nvSpPr>
        <p:spPr>
          <a:xfrm>
            <a:off x="8574987" y="1880130"/>
            <a:ext cx="103954" cy="2084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7057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uál es la diferencia entre ANABOLISMO y CATABOLISMO? - YouTube">
            <a:extLst>
              <a:ext uri="{FF2B5EF4-FFF2-40B4-BE49-F238E27FC236}">
                <a16:creationId xmlns:a16="http://schemas.microsoft.com/office/drawing/2014/main" id="{B7BF4BBC-F7B0-5002-72E3-031178449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 r="50273" b="5543"/>
          <a:stretch/>
        </p:blipFill>
        <p:spPr bwMode="auto">
          <a:xfrm>
            <a:off x="8409792" y="5003996"/>
            <a:ext cx="1902608" cy="184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6,778 Metabolismo Vectores, Ilustraciones y Gráficos - 123RF">
            <a:extLst>
              <a:ext uri="{FF2B5EF4-FFF2-40B4-BE49-F238E27FC236}">
                <a16:creationId xmlns:a16="http://schemas.microsoft.com/office/drawing/2014/main" id="{A752D7AC-0034-4D4C-3CA9-AC5A689F3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t="5470" r="1718" b="4875"/>
          <a:stretch/>
        </p:blipFill>
        <p:spPr bwMode="auto">
          <a:xfrm>
            <a:off x="7465511" y="543960"/>
            <a:ext cx="4659683" cy="438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TABOLISMO ¿Qué es y qué importancia tiene para la salud? - Impacto  Venezuela">
            <a:extLst>
              <a:ext uri="{FF2B5EF4-FFF2-40B4-BE49-F238E27FC236}">
                <a16:creationId xmlns:a16="http://schemas.microsoft.com/office/drawing/2014/main" id="{EF4DC396-2365-E6B7-03B8-2934081EC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10035" r="6098" b="10227"/>
          <a:stretch/>
        </p:blipFill>
        <p:spPr bwMode="auto">
          <a:xfrm>
            <a:off x="0" y="478971"/>
            <a:ext cx="7533270" cy="388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ál es la diferencia entre ANABOLISMO y CATABOLISMO? - YouTube">
            <a:extLst>
              <a:ext uri="{FF2B5EF4-FFF2-40B4-BE49-F238E27FC236}">
                <a16:creationId xmlns:a16="http://schemas.microsoft.com/office/drawing/2014/main" id="{9073D0E0-87B0-0173-25FF-C81AB1401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2"/>
          <a:stretch/>
        </p:blipFill>
        <p:spPr bwMode="auto">
          <a:xfrm>
            <a:off x="203561" y="3191844"/>
            <a:ext cx="2063742" cy="23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0A183-2D94-4A8A-8895-6599749B74FF}"/>
              </a:ext>
            </a:extLst>
          </p:cNvPr>
          <p:cNvSpPr txBox="1"/>
          <p:nvPr/>
        </p:nvSpPr>
        <p:spPr>
          <a:xfrm>
            <a:off x="0" y="17305"/>
            <a:ext cx="1219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Metabolismo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SUMA de todas las reacciones químicas que se desarrollan en el interior de los seres vivos.</a:t>
            </a:r>
          </a:p>
        </p:txBody>
      </p:sp>
      <p:sp>
        <p:nvSpPr>
          <p:cNvPr id="13" name="Flecha: a la derecha con bandas 12">
            <a:extLst>
              <a:ext uri="{FF2B5EF4-FFF2-40B4-BE49-F238E27FC236}">
                <a16:creationId xmlns:a16="http://schemas.microsoft.com/office/drawing/2014/main" id="{4B1F810E-706F-498A-8173-ED64084F3945}"/>
              </a:ext>
            </a:extLst>
          </p:cNvPr>
          <p:cNvSpPr/>
          <p:nvPr/>
        </p:nvSpPr>
        <p:spPr>
          <a:xfrm>
            <a:off x="6210828" y="2419014"/>
            <a:ext cx="1112669" cy="909777"/>
          </a:xfrm>
          <a:prstGeom prst="strip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2335DBB-850E-DF50-E7B8-BA92D06D72C5}"/>
              </a:ext>
            </a:extLst>
          </p:cNvPr>
          <p:cNvGrpSpPr/>
          <p:nvPr/>
        </p:nvGrpSpPr>
        <p:grpSpPr>
          <a:xfrm>
            <a:off x="4339726" y="3962584"/>
            <a:ext cx="2948794" cy="2972316"/>
            <a:chOff x="4339726" y="3962584"/>
            <a:chExt cx="2948794" cy="297231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F907BB6-150E-B762-6009-238EC83FD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412" t="22352" r="31787" b="29050"/>
            <a:stretch/>
          </p:blipFill>
          <p:spPr>
            <a:xfrm>
              <a:off x="4339726" y="3962584"/>
              <a:ext cx="2948794" cy="2763398"/>
            </a:xfrm>
            <a:prstGeom prst="flowChartConnector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EA85C57-4E5D-AA42-2F38-189A969E1999}"/>
                </a:ext>
              </a:extLst>
            </p:cNvPr>
            <p:cNvSpPr txBox="1"/>
            <p:nvPr/>
          </p:nvSpPr>
          <p:spPr>
            <a:xfrm>
              <a:off x="5142608" y="6411680"/>
              <a:ext cx="1343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/>
                <a:t>CÉLULA</a:t>
              </a:r>
            </a:p>
          </p:txBody>
        </p:sp>
      </p:grpSp>
      <p:sp>
        <p:nvSpPr>
          <p:cNvPr id="20" name="Cerrar llave 19">
            <a:extLst>
              <a:ext uri="{FF2B5EF4-FFF2-40B4-BE49-F238E27FC236}">
                <a16:creationId xmlns:a16="http://schemas.microsoft.com/office/drawing/2014/main" id="{00CC4898-7048-EBC3-7D83-665C3F3378F2}"/>
              </a:ext>
            </a:extLst>
          </p:cNvPr>
          <p:cNvSpPr/>
          <p:nvPr/>
        </p:nvSpPr>
        <p:spPr>
          <a:xfrm rot="8343077">
            <a:off x="6853125" y="2984575"/>
            <a:ext cx="618149" cy="28337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errar llave 18">
            <a:extLst>
              <a:ext uri="{FF2B5EF4-FFF2-40B4-BE49-F238E27FC236}">
                <a16:creationId xmlns:a16="http://schemas.microsoft.com/office/drawing/2014/main" id="{698CCDF2-1B98-A5DD-2802-5E122E9E0FB9}"/>
              </a:ext>
            </a:extLst>
          </p:cNvPr>
          <p:cNvSpPr/>
          <p:nvPr/>
        </p:nvSpPr>
        <p:spPr>
          <a:xfrm rot="2536263">
            <a:off x="4275068" y="2840522"/>
            <a:ext cx="618149" cy="28337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9C75B90A-11F5-15DD-E5B1-2294AECF22D4}"/>
              </a:ext>
            </a:extLst>
          </p:cNvPr>
          <p:cNvGrpSpPr/>
          <p:nvPr/>
        </p:nvGrpSpPr>
        <p:grpSpPr>
          <a:xfrm>
            <a:off x="10165316" y="5526272"/>
            <a:ext cx="1959878" cy="1342831"/>
            <a:chOff x="10165316" y="5526272"/>
            <a:chExt cx="1959878" cy="1342831"/>
          </a:xfrm>
        </p:grpSpPr>
        <p:sp>
          <p:nvSpPr>
            <p:cNvPr id="29" name="Corazón 28">
              <a:extLst>
                <a:ext uri="{FF2B5EF4-FFF2-40B4-BE49-F238E27FC236}">
                  <a16:creationId xmlns:a16="http://schemas.microsoft.com/office/drawing/2014/main" id="{3F7C02B1-007E-9716-53B6-4DA647F8013A}"/>
                </a:ext>
              </a:extLst>
            </p:cNvPr>
            <p:cNvSpPr/>
            <p:nvPr/>
          </p:nvSpPr>
          <p:spPr>
            <a:xfrm>
              <a:off x="10165316" y="5526272"/>
              <a:ext cx="1959878" cy="1342831"/>
            </a:xfrm>
            <a:prstGeom prst="heart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A67F25C-C22D-4D13-FAF0-E1AD30666824}"/>
                </a:ext>
              </a:extLst>
            </p:cNvPr>
            <p:cNvSpPr txBox="1"/>
            <p:nvPr/>
          </p:nvSpPr>
          <p:spPr>
            <a:xfrm>
              <a:off x="10165316" y="5790820"/>
              <a:ext cx="1959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/>
                <a:t>Fotosíntesis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D5A7C29-C1B8-3D2F-5B3D-86D2C786DFB5}"/>
              </a:ext>
            </a:extLst>
          </p:cNvPr>
          <p:cNvGrpSpPr/>
          <p:nvPr/>
        </p:nvGrpSpPr>
        <p:grpSpPr>
          <a:xfrm>
            <a:off x="12527" y="5674181"/>
            <a:ext cx="2830882" cy="1114431"/>
            <a:chOff x="12527" y="5674181"/>
            <a:chExt cx="2830882" cy="1114431"/>
          </a:xfrm>
        </p:grpSpPr>
        <p:sp>
          <p:nvSpPr>
            <p:cNvPr id="28" name="Corazón 27">
              <a:extLst>
                <a:ext uri="{FF2B5EF4-FFF2-40B4-BE49-F238E27FC236}">
                  <a16:creationId xmlns:a16="http://schemas.microsoft.com/office/drawing/2014/main" id="{61611DD9-B8EE-4641-F37B-E8831EEC7302}"/>
                </a:ext>
              </a:extLst>
            </p:cNvPr>
            <p:cNvSpPr/>
            <p:nvPr/>
          </p:nvSpPr>
          <p:spPr>
            <a:xfrm>
              <a:off x="12527" y="5674181"/>
              <a:ext cx="2830882" cy="1114431"/>
            </a:xfrm>
            <a:prstGeom prst="heart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F9888BB8-3595-4005-8595-84915283EFBC}"/>
                </a:ext>
              </a:extLst>
            </p:cNvPr>
            <p:cNvSpPr txBox="1"/>
            <p:nvPr/>
          </p:nvSpPr>
          <p:spPr>
            <a:xfrm>
              <a:off x="470071" y="5855809"/>
              <a:ext cx="1959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/>
                <a:t>Respiración</a:t>
              </a:r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2D72F38-B4C6-AA09-5BB1-C6D154D422A9}"/>
              </a:ext>
            </a:extLst>
          </p:cNvPr>
          <p:cNvSpPr txBox="1"/>
          <p:nvPr/>
        </p:nvSpPr>
        <p:spPr>
          <a:xfrm>
            <a:off x="2479752" y="3339784"/>
            <a:ext cx="2063742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 metabólico en el cual una molécula compleja (Molécula Grande, eje, PROTEINA) se convierte a una molécula simple.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Anabolismo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Metabolismo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Cataclismo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Catabolismo</a:t>
            </a:r>
          </a:p>
        </p:txBody>
      </p:sp>
      <p:sp>
        <p:nvSpPr>
          <p:cNvPr id="2" name="Flecha: hacia la izquierda 1">
            <a:extLst>
              <a:ext uri="{FF2B5EF4-FFF2-40B4-BE49-F238E27FC236}">
                <a16:creationId xmlns:a16="http://schemas.microsoft.com/office/drawing/2014/main" id="{32BAA790-1B7A-37D6-0C25-357C10DF361F}"/>
              </a:ext>
            </a:extLst>
          </p:cNvPr>
          <p:cNvSpPr/>
          <p:nvPr/>
        </p:nvSpPr>
        <p:spPr>
          <a:xfrm>
            <a:off x="3773319" y="4876575"/>
            <a:ext cx="242951" cy="1632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431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FDBE7AE-7F40-F64F-4020-5DE9EE2B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3125"/>
            <a:ext cx="6287377" cy="44678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74F016-41DE-5A74-1319-61B7408CC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7" t="52418" r="24501" b="14652"/>
          <a:stretch/>
        </p:blipFill>
        <p:spPr>
          <a:xfrm>
            <a:off x="4959155" y="1764268"/>
            <a:ext cx="4950077" cy="15070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uál es la diferencia entre ANABOLISMO y CATABOLISMO? - YouTube">
            <a:extLst>
              <a:ext uri="{FF2B5EF4-FFF2-40B4-BE49-F238E27FC236}">
                <a16:creationId xmlns:a16="http://schemas.microsoft.com/office/drawing/2014/main" id="{C1F2B909-188A-39E4-D36C-F7BE30CAF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 r="50273" b="5543"/>
          <a:stretch/>
        </p:blipFill>
        <p:spPr bwMode="auto">
          <a:xfrm>
            <a:off x="10133268" y="72021"/>
            <a:ext cx="1902608" cy="184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82AB6C6B-5E34-E36C-6140-7B89D6E3A160}"/>
              </a:ext>
            </a:extLst>
          </p:cNvPr>
          <p:cNvGrpSpPr/>
          <p:nvPr/>
        </p:nvGrpSpPr>
        <p:grpSpPr>
          <a:xfrm>
            <a:off x="1302828" y="20810"/>
            <a:ext cx="1959878" cy="1342831"/>
            <a:chOff x="10165316" y="5526272"/>
            <a:chExt cx="1959878" cy="1342831"/>
          </a:xfrm>
        </p:grpSpPr>
        <p:sp>
          <p:nvSpPr>
            <p:cNvPr id="6" name="Corazón 5">
              <a:extLst>
                <a:ext uri="{FF2B5EF4-FFF2-40B4-BE49-F238E27FC236}">
                  <a16:creationId xmlns:a16="http://schemas.microsoft.com/office/drawing/2014/main" id="{74B26C7C-D924-A8C5-8C44-3FC50FC06070}"/>
                </a:ext>
              </a:extLst>
            </p:cNvPr>
            <p:cNvSpPr/>
            <p:nvPr/>
          </p:nvSpPr>
          <p:spPr>
            <a:xfrm>
              <a:off x="10165316" y="5526272"/>
              <a:ext cx="1959878" cy="1342831"/>
            </a:xfrm>
            <a:prstGeom prst="heart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7190EF6-5AE1-6BB4-9191-C428677F8B6D}"/>
                </a:ext>
              </a:extLst>
            </p:cNvPr>
            <p:cNvSpPr txBox="1"/>
            <p:nvPr/>
          </p:nvSpPr>
          <p:spPr>
            <a:xfrm>
              <a:off x="10165316" y="5790820"/>
              <a:ext cx="1959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/>
                <a:t>Fotosíntesis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2714783-80A6-DDE1-A005-2DA67FA07024}"/>
              </a:ext>
            </a:extLst>
          </p:cNvPr>
          <p:cNvSpPr txBox="1"/>
          <p:nvPr/>
        </p:nvSpPr>
        <p:spPr>
          <a:xfrm>
            <a:off x="5649238" y="68532"/>
            <a:ext cx="356991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 METABÓLICO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17EECD-4F6F-E326-2588-C7E9067E5E10}"/>
              </a:ext>
            </a:extLst>
          </p:cNvPr>
          <p:cNvSpPr txBox="1"/>
          <p:nvPr/>
        </p:nvSpPr>
        <p:spPr>
          <a:xfrm>
            <a:off x="4959156" y="1086792"/>
            <a:ext cx="495007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MX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organismos 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convierten la </a:t>
            </a:r>
            <a:r>
              <a:rPr lang="es-MX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Energía del SOL 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MX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Energía química 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aprovechable.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68966752-298C-3C72-8884-350373B9F8F8}"/>
              </a:ext>
            </a:extLst>
          </p:cNvPr>
          <p:cNvSpPr/>
          <p:nvPr/>
        </p:nvSpPr>
        <p:spPr>
          <a:xfrm>
            <a:off x="7164886" y="563572"/>
            <a:ext cx="53861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EE9A53D-E4A8-DB73-0457-C0A5725ED98B}"/>
              </a:ext>
            </a:extLst>
          </p:cNvPr>
          <p:cNvGrpSpPr/>
          <p:nvPr/>
        </p:nvGrpSpPr>
        <p:grpSpPr>
          <a:xfrm>
            <a:off x="10050946" y="1841536"/>
            <a:ext cx="1972404" cy="1342831"/>
            <a:chOff x="10165316" y="5526272"/>
            <a:chExt cx="1972404" cy="1342831"/>
          </a:xfrm>
        </p:grpSpPr>
        <p:sp>
          <p:nvSpPr>
            <p:cNvPr id="12" name="Corazón 11">
              <a:extLst>
                <a:ext uri="{FF2B5EF4-FFF2-40B4-BE49-F238E27FC236}">
                  <a16:creationId xmlns:a16="http://schemas.microsoft.com/office/drawing/2014/main" id="{25C67D0F-2339-CEE7-4DDF-5D0AB4DDA5C7}"/>
                </a:ext>
              </a:extLst>
            </p:cNvPr>
            <p:cNvSpPr/>
            <p:nvPr/>
          </p:nvSpPr>
          <p:spPr>
            <a:xfrm>
              <a:off x="10165316" y="5526272"/>
              <a:ext cx="1959878" cy="1342831"/>
            </a:xfrm>
            <a:prstGeom prst="heart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BEBE686-4F56-13CE-AB38-6AD80ECAC74A}"/>
                </a:ext>
              </a:extLst>
            </p:cNvPr>
            <p:cNvSpPr txBox="1"/>
            <p:nvPr/>
          </p:nvSpPr>
          <p:spPr>
            <a:xfrm>
              <a:off x="10177842" y="5678086"/>
              <a:ext cx="19598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-Plantas.</a:t>
              </a:r>
            </a:p>
            <a:p>
              <a:pPr algn="ctr"/>
              <a:r>
                <a:rPr lang="es-MX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-Cianobacterias</a:t>
              </a:r>
            </a:p>
            <a:p>
              <a:pPr algn="ctr"/>
              <a:r>
                <a:rPr lang="es-MX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-Algas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8816050-1855-94F6-8EF5-55321164C9A8}"/>
              </a:ext>
            </a:extLst>
          </p:cNvPr>
          <p:cNvSpPr txBox="1"/>
          <p:nvPr/>
        </p:nvSpPr>
        <p:spPr>
          <a:xfrm>
            <a:off x="146440" y="1764268"/>
            <a:ext cx="190260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Fase luminosa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EBAF24F-0B11-F21F-C272-5054E9419B16}"/>
              </a:ext>
            </a:extLst>
          </p:cNvPr>
          <p:cNvSpPr txBox="1"/>
          <p:nvPr/>
        </p:nvSpPr>
        <p:spPr>
          <a:xfrm>
            <a:off x="6670778" y="3447491"/>
            <a:ext cx="535257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Fase luminosa (Dependiente de la LUZ): en esta fase se produce el OXÍGENO (O</a:t>
            </a: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CEEBDBE-046D-381E-780C-EF7B82F99499}"/>
              </a:ext>
            </a:extLst>
          </p:cNvPr>
          <p:cNvSpPr txBox="1"/>
          <p:nvPr/>
        </p:nvSpPr>
        <p:spPr>
          <a:xfrm>
            <a:off x="2832512" y="1764268"/>
            <a:ext cx="190260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Fase oscura</a:t>
            </a:r>
          </a:p>
        </p:txBody>
      </p:sp>
      <p:sp>
        <p:nvSpPr>
          <p:cNvPr id="22" name="Flecha: a la derecha con muesca 21">
            <a:extLst>
              <a:ext uri="{FF2B5EF4-FFF2-40B4-BE49-F238E27FC236}">
                <a16:creationId xmlns:a16="http://schemas.microsoft.com/office/drawing/2014/main" id="{FD906D9E-88B5-FDC3-88F9-F1AFD6CB07B3}"/>
              </a:ext>
            </a:extLst>
          </p:cNvPr>
          <p:cNvSpPr/>
          <p:nvPr/>
        </p:nvSpPr>
        <p:spPr>
          <a:xfrm rot="7955991">
            <a:off x="1114608" y="1228838"/>
            <a:ext cx="619683" cy="3693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Flecha: a la derecha con muesca 22">
            <a:extLst>
              <a:ext uri="{FF2B5EF4-FFF2-40B4-BE49-F238E27FC236}">
                <a16:creationId xmlns:a16="http://schemas.microsoft.com/office/drawing/2014/main" id="{2EDE5ECF-53D4-32FB-24AA-2D8F3646C494}"/>
              </a:ext>
            </a:extLst>
          </p:cNvPr>
          <p:cNvSpPr/>
          <p:nvPr/>
        </p:nvSpPr>
        <p:spPr>
          <a:xfrm>
            <a:off x="2143390" y="1762161"/>
            <a:ext cx="619683" cy="3693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5E7046E-1FF5-8F09-20B1-6AAE186DFC0F}"/>
              </a:ext>
            </a:extLst>
          </p:cNvPr>
          <p:cNvSpPr txBox="1"/>
          <p:nvPr/>
        </p:nvSpPr>
        <p:spPr>
          <a:xfrm>
            <a:off x="6670778" y="4215195"/>
            <a:ext cx="5340045" cy="12003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Fase oscura (Independiente de la LUZ): es la fase de la quimiosíntesis; producción de moléculas que almacenan ENERGÍA.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(ATP y NADPH)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D70BCA9-0311-9FFB-A3A8-2FD5C8E03D70}"/>
              </a:ext>
            </a:extLst>
          </p:cNvPr>
          <p:cNvSpPr txBox="1"/>
          <p:nvPr/>
        </p:nvSpPr>
        <p:spPr>
          <a:xfrm>
            <a:off x="6910440" y="5584948"/>
            <a:ext cx="230871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fotosíntesis es un proceso:</a:t>
            </a:r>
          </a:p>
          <a:p>
            <a:pPr algn="just"/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Anabólico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Destructivo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Catabólico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Estático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0F7BB042-F7ED-2091-D520-2EF280D32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463" y="5536897"/>
            <a:ext cx="2308716" cy="1296433"/>
          </a:xfrm>
          <a:prstGeom prst="rect">
            <a:avLst/>
          </a:prstGeom>
        </p:spPr>
      </p:pic>
      <p:sp>
        <p:nvSpPr>
          <p:cNvPr id="2" name="Flecha: hacia la izquierda 1">
            <a:extLst>
              <a:ext uri="{FF2B5EF4-FFF2-40B4-BE49-F238E27FC236}">
                <a16:creationId xmlns:a16="http://schemas.microsoft.com/office/drawing/2014/main" id="{EF8086F8-D6EF-D542-56DE-C45A75AC40B9}"/>
              </a:ext>
            </a:extLst>
          </p:cNvPr>
          <p:cNvSpPr/>
          <p:nvPr/>
        </p:nvSpPr>
        <p:spPr>
          <a:xfrm>
            <a:off x="8026111" y="5996908"/>
            <a:ext cx="201398" cy="2057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246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C350550F-960D-90CC-4E3B-4C155FB2B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731"/>
            <a:ext cx="4035902" cy="217646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9601862E-1DAD-6002-DAE8-EA3C4046F47C}"/>
              </a:ext>
            </a:extLst>
          </p:cNvPr>
          <p:cNvGrpSpPr/>
          <p:nvPr/>
        </p:nvGrpSpPr>
        <p:grpSpPr>
          <a:xfrm>
            <a:off x="894790" y="96975"/>
            <a:ext cx="1959878" cy="1342831"/>
            <a:chOff x="10165316" y="5526272"/>
            <a:chExt cx="1959878" cy="1342831"/>
          </a:xfrm>
        </p:grpSpPr>
        <p:sp>
          <p:nvSpPr>
            <p:cNvPr id="5" name="Corazón 4">
              <a:extLst>
                <a:ext uri="{FF2B5EF4-FFF2-40B4-BE49-F238E27FC236}">
                  <a16:creationId xmlns:a16="http://schemas.microsoft.com/office/drawing/2014/main" id="{63AA5FE1-AC51-39D4-76A5-0D355ED4A42C}"/>
                </a:ext>
              </a:extLst>
            </p:cNvPr>
            <p:cNvSpPr/>
            <p:nvPr/>
          </p:nvSpPr>
          <p:spPr>
            <a:xfrm>
              <a:off x="10165316" y="5526272"/>
              <a:ext cx="1959878" cy="1342831"/>
            </a:xfrm>
            <a:prstGeom prst="heart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5AFBB9F-85D6-3232-0AC7-AE847175B4D3}"/>
                </a:ext>
              </a:extLst>
            </p:cNvPr>
            <p:cNvSpPr txBox="1"/>
            <p:nvPr/>
          </p:nvSpPr>
          <p:spPr>
            <a:xfrm>
              <a:off x="10165316" y="5790820"/>
              <a:ext cx="1959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/>
                <a:t>Fotosíntesis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9A18BA82-2CEA-0AEE-B7EA-CFFB3B4567B0}"/>
              </a:ext>
            </a:extLst>
          </p:cNvPr>
          <p:cNvGrpSpPr/>
          <p:nvPr/>
        </p:nvGrpSpPr>
        <p:grpSpPr>
          <a:xfrm>
            <a:off x="4315354" y="90403"/>
            <a:ext cx="6392167" cy="4360864"/>
            <a:chOff x="2899916" y="90403"/>
            <a:chExt cx="6392167" cy="436086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D231E6E-A552-0AAF-6293-1A3C05B1C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9916" y="90403"/>
              <a:ext cx="6392167" cy="3991532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6BB54FD1-28B6-8587-A9E1-84838B6BCCC6}"/>
                </a:ext>
              </a:extLst>
            </p:cNvPr>
            <p:cNvSpPr txBox="1"/>
            <p:nvPr/>
          </p:nvSpPr>
          <p:spPr>
            <a:xfrm>
              <a:off x="4305081" y="90403"/>
              <a:ext cx="1902607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1) Fase luminosa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63B6C7C-8CB2-9CDF-161A-51657DE40743}"/>
                </a:ext>
              </a:extLst>
            </p:cNvPr>
            <p:cNvSpPr txBox="1"/>
            <p:nvPr/>
          </p:nvSpPr>
          <p:spPr>
            <a:xfrm>
              <a:off x="6828314" y="4081935"/>
              <a:ext cx="1902607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2) Fase oscura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D282F010-FC1E-5A06-D991-B49E63513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9" t="28310" r="4672" b="3196"/>
          <a:stretch/>
        </p:blipFill>
        <p:spPr>
          <a:xfrm>
            <a:off x="1970322" y="4044357"/>
            <a:ext cx="4822797" cy="2752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0947DFF6-BDFE-525A-27BB-997E1F9304F4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3888980" y="2847634"/>
            <a:ext cx="1689464" cy="703982"/>
          </a:xfrm>
          <a:prstGeom prst="bentConnector3">
            <a:avLst/>
          </a:prstGeom>
          <a:ln w="762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E24BD72A-E635-A1CB-451F-A9F018B27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651" y="4517499"/>
            <a:ext cx="4927221" cy="2250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Flecha: a la derecha con bandas 30">
            <a:extLst>
              <a:ext uri="{FF2B5EF4-FFF2-40B4-BE49-F238E27FC236}">
                <a16:creationId xmlns:a16="http://schemas.microsoft.com/office/drawing/2014/main" id="{A67F2ECC-B91C-F329-04FB-CAF3DF5087A7}"/>
              </a:ext>
            </a:extLst>
          </p:cNvPr>
          <p:cNvSpPr/>
          <p:nvPr/>
        </p:nvSpPr>
        <p:spPr>
          <a:xfrm>
            <a:off x="6836819" y="5467149"/>
            <a:ext cx="275572" cy="42588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25CE2CD-330D-84FB-4DB1-417030B96992}"/>
              </a:ext>
            </a:extLst>
          </p:cNvPr>
          <p:cNvSpPr txBox="1"/>
          <p:nvPr/>
        </p:nvSpPr>
        <p:spPr>
          <a:xfrm>
            <a:off x="33885" y="3758769"/>
            <a:ext cx="1892737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se produce en la fase oscura de la fotosíntesis:</a:t>
            </a:r>
          </a:p>
          <a:p>
            <a:pPr algn="just"/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Azucares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Oxígeno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Dióxido de carbono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Grasas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FE4964C-318C-9956-328D-B5F178100E90}"/>
              </a:ext>
            </a:extLst>
          </p:cNvPr>
          <p:cNvSpPr txBox="1"/>
          <p:nvPr/>
        </p:nvSpPr>
        <p:spPr>
          <a:xfrm>
            <a:off x="25052" y="5212152"/>
            <a:ext cx="1892737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se produce en la fase luminosa de la fotosíntesis:</a:t>
            </a:r>
          </a:p>
          <a:p>
            <a:pPr algn="just"/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Azucares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Oxígeno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Dióxido de carbono</a:t>
            </a:r>
          </a:p>
          <a:p>
            <a:pPr marL="342900" indent="-342900" algn="just">
              <a:buAutoNum type="alphaUcParenR"/>
            </a:pPr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Grasas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03D68550-395E-E3E3-F7B7-0AEA5851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9433" y="71461"/>
            <a:ext cx="2132567" cy="158197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5A9F0E64-2043-DC44-7B7F-86CD5E1E97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3172"/>
          <a:stretch/>
        </p:blipFill>
        <p:spPr>
          <a:xfrm>
            <a:off x="2924312" y="14036"/>
            <a:ext cx="1578053" cy="1028131"/>
          </a:xfrm>
          <a:prstGeom prst="rect">
            <a:avLst/>
          </a:prstGeom>
        </p:spPr>
      </p:pic>
      <p:sp>
        <p:nvSpPr>
          <p:cNvPr id="2" name="Flecha: hacia la izquierda 1">
            <a:extLst>
              <a:ext uri="{FF2B5EF4-FFF2-40B4-BE49-F238E27FC236}">
                <a16:creationId xmlns:a16="http://schemas.microsoft.com/office/drawing/2014/main" id="{293DE0C7-F215-325E-0BD8-59D90FE7334B}"/>
              </a:ext>
            </a:extLst>
          </p:cNvPr>
          <p:cNvSpPr/>
          <p:nvPr/>
        </p:nvSpPr>
        <p:spPr>
          <a:xfrm>
            <a:off x="1136524" y="4374856"/>
            <a:ext cx="108481" cy="1528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: hacia la izquierda 10">
            <a:extLst>
              <a:ext uri="{FF2B5EF4-FFF2-40B4-BE49-F238E27FC236}">
                <a16:creationId xmlns:a16="http://schemas.microsoft.com/office/drawing/2014/main" id="{1DE59051-448D-58D3-970C-9D169D1B2CED}"/>
              </a:ext>
            </a:extLst>
          </p:cNvPr>
          <p:cNvSpPr/>
          <p:nvPr/>
        </p:nvSpPr>
        <p:spPr>
          <a:xfrm>
            <a:off x="1037414" y="6212621"/>
            <a:ext cx="108481" cy="1528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44A253C9-43D9-9FA0-8DB7-BCD8874D0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4424" y="1672378"/>
            <a:ext cx="1796770" cy="10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885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750</Words>
  <Application>Microsoft Office PowerPoint</Application>
  <PresentationFormat>Panorámica</PresentationFormat>
  <Paragraphs>137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Montserrat-Bold</vt:lpstr>
      <vt:lpstr>Montserrat-SemiBold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Manuel Mendez</dc:creator>
  <cp:lastModifiedBy>Manuel Manuel Mendez</cp:lastModifiedBy>
  <cp:revision>101</cp:revision>
  <dcterms:created xsi:type="dcterms:W3CDTF">2022-10-01T06:01:17Z</dcterms:created>
  <dcterms:modified xsi:type="dcterms:W3CDTF">2023-03-11T16:45:51Z</dcterms:modified>
</cp:coreProperties>
</file>